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62" r:id="rId2"/>
    <p:sldMasterId id="2147483674" r:id="rId3"/>
    <p:sldMasterId id="2147483686" r:id="rId4"/>
  </p:sldMasterIdLst>
  <p:notesMasterIdLst>
    <p:notesMasterId r:id="rId33"/>
  </p:notesMasterIdLst>
  <p:sldIdLst>
    <p:sldId id="256" r:id="rId5"/>
    <p:sldId id="335" r:id="rId6"/>
    <p:sldId id="342" r:id="rId7"/>
    <p:sldId id="343" r:id="rId8"/>
    <p:sldId id="360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6" r:id="rId17"/>
    <p:sldId id="353" r:id="rId18"/>
    <p:sldId id="354" r:id="rId19"/>
    <p:sldId id="355" r:id="rId20"/>
    <p:sldId id="361" r:id="rId21"/>
    <p:sldId id="362" r:id="rId22"/>
    <p:sldId id="373" r:id="rId23"/>
    <p:sldId id="261" r:id="rId24"/>
    <p:sldId id="368" r:id="rId25"/>
    <p:sldId id="369" r:id="rId26"/>
    <p:sldId id="375" r:id="rId27"/>
    <p:sldId id="262" r:id="rId28"/>
    <p:sldId id="319" r:id="rId29"/>
    <p:sldId id="364" r:id="rId30"/>
    <p:sldId id="365" r:id="rId31"/>
    <p:sldId id="305" r:id="rId32"/>
  </p:sldIdLst>
  <p:sldSz cx="9144000" cy="5143500" type="screen16x9"/>
  <p:notesSz cx="7008813" cy="9294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000099"/>
    <a:srgbClr val="009900"/>
    <a:srgbClr val="99CCFF"/>
    <a:srgbClr val="080808"/>
    <a:srgbClr val="CC6600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46"/>
  </p:normalViewPr>
  <p:slideViewPr>
    <p:cSldViewPr>
      <p:cViewPr varScale="1">
        <p:scale>
          <a:sx n="141" d="100"/>
          <a:sy n="141" d="100"/>
        </p:scale>
        <p:origin x="54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1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39DBAF84-98AE-43E8-8082-3731C34EC23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15036"/>
            <a:ext cx="5607050" cy="4182666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6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82846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D48A59F1-0A91-427D-9CF1-5F082D7FA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0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:notes"/>
          <p:cNvSpPr txBox="1">
            <a:spLocks noGrp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prstGeom prst="rect">
            <a:avLst/>
          </a:prstGeom>
        </p:spPr>
        <p:txBody>
          <a:bodyPr spcFirstLastPara="1" wrap="square" lIns="93144" tIns="46559" rIns="93144" bIns="46559" anchor="t" anchorCtr="0">
            <a:noAutofit/>
          </a:bodyPr>
          <a:lstStyle/>
          <a:p>
            <a:endParaRPr/>
          </a:p>
        </p:txBody>
      </p:sp>
      <p:sp>
        <p:nvSpPr>
          <p:cNvPr id="713" name="Google Shape;7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A59F1-0A91-427D-9CF1-5F082D7FA6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3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7:notes"/>
          <p:cNvSpPr txBox="1">
            <a:spLocks noGrp="1"/>
          </p:cNvSpPr>
          <p:nvPr>
            <p:ph type="body" idx="1"/>
          </p:nvPr>
        </p:nvSpPr>
        <p:spPr>
          <a:xfrm>
            <a:off x="700882" y="4415036"/>
            <a:ext cx="5607050" cy="4182666"/>
          </a:xfrm>
          <a:prstGeom prst="rect">
            <a:avLst/>
          </a:prstGeom>
        </p:spPr>
        <p:txBody>
          <a:bodyPr spcFirstLastPara="1" wrap="square" lIns="93144" tIns="46559" rIns="93144" bIns="46559" anchor="t" anchorCtr="0">
            <a:noAutofit/>
          </a:bodyPr>
          <a:lstStyle/>
          <a:p>
            <a:endParaRPr/>
          </a:p>
        </p:txBody>
      </p:sp>
      <p:sp>
        <p:nvSpPr>
          <p:cNvPr id="720" name="Google Shape;7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48" name="Group 168"/>
          <p:cNvGrpSpPr>
            <a:grpSpLocks/>
          </p:cNvGrpSpPr>
          <p:nvPr/>
        </p:nvGrpSpPr>
        <p:grpSpPr bwMode="auto">
          <a:xfrm>
            <a:off x="0" y="-14288"/>
            <a:ext cx="9144000" cy="5157788"/>
            <a:chOff x="0" y="-12"/>
            <a:chExt cx="5760" cy="4332"/>
          </a:xfrm>
        </p:grpSpPr>
        <p:sp>
          <p:nvSpPr>
            <p:cNvPr id="46243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246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245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6090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1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2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3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4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5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99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6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7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8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7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8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19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1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2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3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2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3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4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5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6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7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8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39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0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1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2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3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4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45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39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6190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2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4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5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99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6240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176" y="1371600"/>
            <a:ext cx="7620001" cy="17716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5176" y="3429000"/>
            <a:ext cx="7997825" cy="9715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88" y="114300"/>
            <a:ext cx="539750" cy="466725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765176" y="565920"/>
            <a:ext cx="7620001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BỘ</a:t>
            </a:r>
            <a:r>
              <a:rPr lang="en-US" sz="1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CÔNG</a:t>
            </a:r>
            <a:r>
              <a:rPr lang="en-US" sz="1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THƯƠNG</a:t>
            </a:r>
            <a:endParaRPr lang="en-US" sz="18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Bef>
                <a:spcPts val="300"/>
              </a:spcBef>
            </a:pPr>
            <a:r>
              <a:rPr lang="en-US" sz="1600" b="1" spc="1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CỤC</a:t>
            </a:r>
            <a:r>
              <a:rPr lang="en-US" sz="1600" b="1" spc="1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XUẤT</a:t>
            </a:r>
            <a:r>
              <a:rPr lang="en-US" sz="1600" b="1" spc="1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NHẬP</a:t>
            </a:r>
            <a:r>
              <a:rPr lang="en-US" sz="1600" b="1" spc="1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KHẨU</a:t>
            </a:r>
            <a:endParaRPr lang="en-US" sz="1600" b="1" spc="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ADB69-1BCA-4F67-BD96-5650BBD06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4" y="697707"/>
            <a:ext cx="2052637" cy="39993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697707"/>
            <a:ext cx="6007100" cy="39993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43F3E-2380-44EF-9F3D-B2FCB4547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9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48" name="Group 168"/>
          <p:cNvGrpSpPr>
            <a:grpSpLocks/>
          </p:cNvGrpSpPr>
          <p:nvPr/>
        </p:nvGrpSpPr>
        <p:grpSpPr bwMode="auto">
          <a:xfrm>
            <a:off x="0" y="-14288"/>
            <a:ext cx="9144000" cy="5157788"/>
            <a:chOff x="0" y="-12"/>
            <a:chExt cx="5760" cy="4332"/>
          </a:xfrm>
        </p:grpSpPr>
        <p:sp>
          <p:nvSpPr>
            <p:cNvPr id="46243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6246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6245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6090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1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2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3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4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5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9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6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7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8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7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8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9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1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2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3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2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3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4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5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6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7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8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9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0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1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2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3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4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5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239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6190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2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4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5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9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240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2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2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2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176" y="1371600"/>
            <a:ext cx="7620001" cy="17716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5176" y="3429000"/>
            <a:ext cx="7997825" cy="9715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738" y="114300"/>
            <a:ext cx="622300" cy="466725"/>
          </a:xfrm>
          <a:prstGeom prst="rect">
            <a:avLst/>
          </a:prstGeom>
          <a:noFill/>
          <a:ln w="349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765176" y="565920"/>
            <a:ext cx="7620001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BỘ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CÔNG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THƯƠNG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algn="ctr">
              <a:spcBef>
                <a:spcPts val="300"/>
              </a:spcBef>
            </a:pPr>
            <a:r>
              <a:rPr lang="en-US" sz="1600" b="1" spc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CỤC</a:t>
            </a:r>
            <a:r>
              <a:rPr lang="en-US" sz="1600" b="1" spc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XUẤT</a:t>
            </a:r>
            <a:r>
              <a:rPr lang="en-US" sz="1600" b="1" spc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NHẬP</a:t>
            </a:r>
            <a:r>
              <a:rPr lang="en-US" sz="1600" b="1" spc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spc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KHẨU</a:t>
            </a:r>
            <a:endParaRPr lang="en-US" sz="1600" b="1" spc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1BCB4-6948-4F4F-9FB7-B2A433FB3B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668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22497-E27E-49EB-8B38-7B6D585F5A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4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10916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0916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A030C-77E5-4A5B-86BA-EB463CDC62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1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54AAC-5313-4489-89FE-D81CB0219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4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C1891-AFB3-4CD4-9811-614F9B5725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09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B8554-8E8C-4D48-89BB-F9C43FC1F0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18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B69C9-F5DD-48C3-BF68-52E5AA4304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0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914400" indent="-390525">
              <a:defRPr b="1">
                <a:latin typeface="+mj-lt"/>
              </a:defRPr>
            </a:lvl2pPr>
            <a:lvl3pPr marL="1196975" indent="-282575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1BCB4-6948-4F4F-9FB7-B2A433FB3B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5349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4FEDD-766A-4FDD-8B41-B1EDB5A5C7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94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ADB69-1BCA-4F67-BD96-5650BBD06C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1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4" y="697707"/>
            <a:ext cx="2052637" cy="39993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697707"/>
            <a:ext cx="6007100" cy="399931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43F3E-2380-44EF-9F3D-B2FCB45474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34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7"/>
          <p:cNvGrpSpPr/>
          <p:nvPr/>
        </p:nvGrpSpPr>
        <p:grpSpPr>
          <a:xfrm>
            <a:off x="0" y="-14288"/>
            <a:ext cx="9144000" cy="5157788"/>
            <a:chOff x="0" y="-12"/>
            <a:chExt cx="5760" cy="4332"/>
          </a:xfrm>
        </p:grpSpPr>
        <p:sp>
          <p:nvSpPr>
            <p:cNvPr id="169" name="Google Shape;169;p27"/>
            <p:cNvSpPr/>
            <p:nvPr/>
          </p:nvSpPr>
          <p:spPr>
            <a:xfrm>
              <a:off x="1104" y="1008"/>
              <a:ext cx="4656" cy="3312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0" name="Google Shape;170;p27"/>
            <p:cNvGrpSpPr/>
            <p:nvPr/>
          </p:nvGrpSpPr>
          <p:grpSpPr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171" name="Google Shape;171;p27"/>
              <p:cNvSpPr/>
              <p:nvPr/>
            </p:nvSpPr>
            <p:spPr>
              <a:xfrm>
                <a:off x="0" y="4"/>
                <a:ext cx="5760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432" extrusionOk="0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72" name="Google Shape;172;p27"/>
              <p:cNvGrpSpPr/>
              <p:nvPr/>
            </p:nvGrpSpPr>
            <p:grpSpPr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173" name="Google Shape;173;p27"/>
                <p:cNvSpPr/>
                <p:nvPr/>
              </p:nvSpPr>
              <p:spPr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23" extrusionOk="0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4" name="Google Shape;174;p27"/>
                <p:cNvSpPr/>
                <p:nvPr/>
              </p:nvSpPr>
              <p:spPr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3" extrusionOk="0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5" name="Google Shape;175;p27"/>
                <p:cNvSpPr/>
                <p:nvPr/>
              </p:nvSpPr>
              <p:spPr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42" extrusionOk="0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6" name="Google Shape;176;p27"/>
                <p:cNvSpPr/>
                <p:nvPr/>
              </p:nvSpPr>
              <p:spPr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6" extrusionOk="0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7" name="Google Shape;177;p27"/>
                <p:cNvSpPr/>
                <p:nvPr/>
              </p:nvSpPr>
              <p:spPr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6" extrusionOk="0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8" name="Google Shape;178;p27"/>
                <p:cNvSpPr/>
                <p:nvPr/>
              </p:nvSpPr>
              <p:spPr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47" extrusionOk="0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79" name="Google Shape;179;p27"/>
                <p:cNvSpPr/>
                <p:nvPr/>
              </p:nvSpPr>
              <p:spPr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277" extrusionOk="0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0" name="Google Shape;180;p27"/>
                <p:cNvSpPr/>
                <p:nvPr/>
              </p:nvSpPr>
              <p:spPr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206" extrusionOk="0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1" name="Google Shape;181;p27"/>
                <p:cNvSpPr/>
                <p:nvPr/>
              </p:nvSpPr>
              <p:spPr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8" extrusionOk="0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2" name="Google Shape;182;p27"/>
                <p:cNvSpPr/>
                <p:nvPr/>
              </p:nvSpPr>
              <p:spPr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04" extrusionOk="0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3" name="Google Shape;183;p27"/>
                <p:cNvSpPr/>
                <p:nvPr/>
              </p:nvSpPr>
              <p:spPr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61" extrusionOk="0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4" name="Google Shape;184;p27"/>
                <p:cNvSpPr/>
                <p:nvPr/>
              </p:nvSpPr>
              <p:spPr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9" extrusionOk="0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5" name="Google Shape;185;p27"/>
                <p:cNvSpPr/>
                <p:nvPr/>
              </p:nvSpPr>
              <p:spPr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48" extrusionOk="0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6" name="Google Shape;186;p27"/>
                <p:cNvSpPr/>
                <p:nvPr/>
              </p:nvSpPr>
              <p:spPr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182" extrusionOk="0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7" name="Google Shape;187;p27"/>
                <p:cNvSpPr/>
                <p:nvPr/>
              </p:nvSpPr>
              <p:spPr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8" extrusionOk="0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8" name="Google Shape;188;p27"/>
                <p:cNvSpPr/>
                <p:nvPr/>
              </p:nvSpPr>
              <p:spPr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9" name="Google Shape;189;p27"/>
                <p:cNvSpPr/>
                <p:nvPr/>
              </p:nvSpPr>
              <p:spPr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22" extrusionOk="0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0" name="Google Shape;190;p27"/>
                <p:cNvSpPr/>
                <p:nvPr/>
              </p:nvSpPr>
              <p:spPr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1" name="Google Shape;191;p27"/>
                <p:cNvSpPr/>
                <p:nvPr/>
              </p:nvSpPr>
              <p:spPr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2" name="Google Shape;192;p27"/>
                <p:cNvSpPr/>
                <p:nvPr/>
              </p:nvSpPr>
              <p:spPr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80" extrusionOk="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3" name="Google Shape;193;p27"/>
                <p:cNvSpPr/>
                <p:nvPr/>
              </p:nvSpPr>
              <p:spPr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74" extrusionOk="0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4" name="Google Shape;194;p27"/>
                <p:cNvSpPr/>
                <p:nvPr/>
              </p:nvSpPr>
              <p:spPr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0" extrusionOk="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5" name="Google Shape;195;p27"/>
                <p:cNvSpPr/>
                <p:nvPr/>
              </p:nvSpPr>
              <p:spPr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50" extrusionOk="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6" name="Google Shape;196;p27"/>
                <p:cNvSpPr/>
                <p:nvPr/>
              </p:nvSpPr>
              <p:spPr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281" extrusionOk="0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7" name="Google Shape;197;p27"/>
                <p:cNvSpPr/>
                <p:nvPr/>
              </p:nvSpPr>
              <p:spPr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844" extrusionOk="0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8" name="Google Shape;198;p27"/>
                <p:cNvSpPr/>
                <p:nvPr/>
              </p:nvSpPr>
              <p:spPr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48" extrusionOk="0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9" name="Google Shape;199;p27"/>
                <p:cNvSpPr/>
                <p:nvPr/>
              </p:nvSpPr>
              <p:spPr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7" extrusionOk="0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0" name="Google Shape;200;p27"/>
                <p:cNvSpPr/>
                <p:nvPr/>
              </p:nvSpPr>
              <p:spPr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6" extrusionOk="0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1" name="Google Shape;201;p27"/>
                <p:cNvSpPr/>
                <p:nvPr/>
              </p:nvSpPr>
              <p:spPr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2" name="Google Shape;202;p27"/>
                <p:cNvSpPr/>
                <p:nvPr/>
              </p:nvSpPr>
              <p:spPr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42" extrusionOk="0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3" name="Google Shape;203;p27"/>
                <p:cNvSpPr/>
                <p:nvPr/>
              </p:nvSpPr>
              <p:spPr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52" extrusionOk="0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4" name="Google Shape;204;p27"/>
                <p:cNvSpPr/>
                <p:nvPr/>
              </p:nvSpPr>
              <p:spPr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80" extrusionOk="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5" name="Google Shape;205;p27"/>
                <p:cNvSpPr/>
                <p:nvPr/>
              </p:nvSpPr>
              <p:spPr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64" extrusionOk="0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6" name="Google Shape;206;p27"/>
                <p:cNvSpPr/>
                <p:nvPr/>
              </p:nvSpPr>
              <p:spPr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1" extrusionOk="0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7" name="Google Shape;207;p27"/>
                <p:cNvSpPr/>
                <p:nvPr/>
              </p:nvSpPr>
              <p:spPr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9" extrusionOk="0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8" name="Google Shape;208;p27"/>
                <p:cNvSpPr/>
                <p:nvPr/>
              </p:nvSpPr>
              <p:spPr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52" extrusionOk="0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9" name="Google Shape;209;p27"/>
                <p:cNvSpPr/>
                <p:nvPr/>
              </p:nvSpPr>
              <p:spPr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5" extrusionOk="0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0" name="Google Shape;210;p27"/>
                <p:cNvSpPr/>
                <p:nvPr/>
              </p:nvSpPr>
              <p:spPr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03" extrusionOk="0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1" name="Google Shape;211;p27"/>
                <p:cNvSpPr/>
                <p:nvPr/>
              </p:nvSpPr>
              <p:spPr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214" extrusionOk="0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2" name="Google Shape;212;p27"/>
                <p:cNvSpPr/>
                <p:nvPr/>
              </p:nvSpPr>
              <p:spPr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3" name="Google Shape;213;p27"/>
                <p:cNvSpPr/>
                <p:nvPr/>
              </p:nvSpPr>
              <p:spPr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564" extrusionOk="0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4" name="Google Shape;214;p27"/>
                <p:cNvSpPr/>
                <p:nvPr/>
              </p:nvSpPr>
              <p:spPr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85" extrusionOk="0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5" name="Google Shape;215;p27"/>
                <p:cNvSpPr/>
                <p:nvPr/>
              </p:nvSpPr>
              <p:spPr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74" extrusionOk="0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6" name="Google Shape;216;p27"/>
                <p:cNvSpPr/>
                <p:nvPr/>
              </p:nvSpPr>
              <p:spPr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30" extrusionOk="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7" name="Google Shape;217;p27"/>
                <p:cNvSpPr/>
                <p:nvPr/>
              </p:nvSpPr>
              <p:spPr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557" extrusionOk="0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8" name="Google Shape;218;p27"/>
                <p:cNvSpPr/>
                <p:nvPr/>
              </p:nvSpPr>
              <p:spPr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347" extrusionOk="0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9" name="Google Shape;219;p27"/>
                <p:cNvSpPr/>
                <p:nvPr/>
              </p:nvSpPr>
              <p:spPr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37" extrusionOk="0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0" name="Google Shape;220;p27"/>
                <p:cNvSpPr/>
                <p:nvPr/>
              </p:nvSpPr>
              <p:spPr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0" extrusionOk="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1" name="Google Shape;221;p27"/>
                <p:cNvSpPr/>
                <p:nvPr/>
              </p:nvSpPr>
              <p:spPr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0" extrusionOk="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2" name="Google Shape;222;p27"/>
                <p:cNvSpPr/>
                <p:nvPr/>
              </p:nvSpPr>
              <p:spPr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696" extrusionOk="0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3" name="Google Shape;223;p27"/>
                <p:cNvSpPr/>
                <p:nvPr/>
              </p:nvSpPr>
              <p:spPr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149" extrusionOk="0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4" name="Google Shape;224;p27"/>
                <p:cNvSpPr/>
                <p:nvPr/>
              </p:nvSpPr>
              <p:spPr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0" extrusionOk="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5" name="Google Shape;225;p27"/>
                <p:cNvSpPr/>
                <p:nvPr/>
              </p:nvSpPr>
              <p:spPr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2" extrusionOk="0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6" name="Google Shape;226;p27"/>
                <p:cNvSpPr/>
                <p:nvPr/>
              </p:nvSpPr>
              <p:spPr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8" extrusionOk="0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7" name="Google Shape;227;p27"/>
                <p:cNvSpPr/>
                <p:nvPr/>
              </p:nvSpPr>
              <p:spPr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4" extrusionOk="0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8" name="Google Shape;228;p27"/>
                <p:cNvSpPr/>
                <p:nvPr/>
              </p:nvSpPr>
              <p:spPr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0" extrusionOk="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229" name="Google Shape;229;p27"/>
              <p:cNvGrpSpPr/>
              <p:nvPr/>
            </p:nvGrpSpPr>
            <p:grpSpPr>
              <a:xfrm>
                <a:off x="7" y="6"/>
                <a:ext cx="5739" cy="1022"/>
                <a:chOff x="1056" y="111"/>
                <a:chExt cx="2448" cy="418"/>
              </a:xfrm>
            </p:grpSpPr>
            <p:cxnSp>
              <p:nvCxnSpPr>
                <p:cNvPr id="230" name="Google Shape;230;p27"/>
                <p:cNvCxnSpPr/>
                <p:nvPr/>
              </p:nvCxnSpPr>
              <p:spPr>
                <a:xfrm>
                  <a:off x="1056" y="332"/>
                  <a:ext cx="244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231;p27"/>
                <p:cNvCxnSpPr/>
                <p:nvPr/>
              </p:nvCxnSpPr>
              <p:spPr>
                <a:xfrm>
                  <a:off x="1254" y="111"/>
                  <a:ext cx="0" cy="41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232;p27"/>
                <p:cNvCxnSpPr/>
                <p:nvPr/>
              </p:nvCxnSpPr>
              <p:spPr>
                <a:xfrm>
                  <a:off x="1482" y="111"/>
                  <a:ext cx="0" cy="41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233;p27"/>
                <p:cNvCxnSpPr/>
                <p:nvPr/>
              </p:nvCxnSpPr>
              <p:spPr>
                <a:xfrm>
                  <a:off x="1710" y="111"/>
                  <a:ext cx="0" cy="41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234;p27"/>
                <p:cNvCxnSpPr/>
                <p:nvPr/>
              </p:nvCxnSpPr>
              <p:spPr>
                <a:xfrm>
                  <a:off x="1938" y="111"/>
                  <a:ext cx="0" cy="41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235;p27"/>
                <p:cNvCxnSpPr/>
                <p:nvPr/>
              </p:nvCxnSpPr>
              <p:spPr>
                <a:xfrm>
                  <a:off x="2166" y="111"/>
                  <a:ext cx="0" cy="41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236;p27"/>
                <p:cNvCxnSpPr/>
                <p:nvPr/>
              </p:nvCxnSpPr>
              <p:spPr>
                <a:xfrm>
                  <a:off x="2394" y="111"/>
                  <a:ext cx="0" cy="41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Google Shape;237;p27"/>
                <p:cNvCxnSpPr/>
                <p:nvPr/>
              </p:nvCxnSpPr>
              <p:spPr>
                <a:xfrm>
                  <a:off x="2622" y="111"/>
                  <a:ext cx="0" cy="41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Google Shape;238;p27"/>
                <p:cNvCxnSpPr/>
                <p:nvPr/>
              </p:nvCxnSpPr>
              <p:spPr>
                <a:xfrm>
                  <a:off x="2850" y="111"/>
                  <a:ext cx="0" cy="41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" name="Google Shape;239;p27"/>
                <p:cNvCxnSpPr/>
                <p:nvPr/>
              </p:nvCxnSpPr>
              <p:spPr>
                <a:xfrm>
                  <a:off x="3078" y="111"/>
                  <a:ext cx="0" cy="41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Google Shape;240;p27"/>
                <p:cNvCxnSpPr/>
                <p:nvPr/>
              </p:nvCxnSpPr>
              <p:spPr>
                <a:xfrm>
                  <a:off x="3306" y="111"/>
                  <a:ext cx="0" cy="41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41" name="Google Shape;241;p27"/>
              <p:cNvGrpSpPr/>
              <p:nvPr/>
            </p:nvGrpSpPr>
            <p:grpSpPr>
              <a:xfrm>
                <a:off x="363" y="1"/>
                <a:ext cx="4919" cy="1034"/>
                <a:chOff x="1208" y="109"/>
                <a:chExt cx="2098" cy="423"/>
              </a:xfrm>
            </p:grpSpPr>
            <p:cxnSp>
              <p:nvCxnSpPr>
                <p:cNvPr id="242" name="Google Shape;242;p27"/>
                <p:cNvCxnSpPr/>
                <p:nvPr/>
              </p:nvCxnSpPr>
              <p:spPr>
                <a:xfrm>
                  <a:off x="2850" y="110"/>
                  <a:ext cx="0" cy="14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Google Shape;243;p27"/>
                <p:cNvCxnSpPr/>
                <p:nvPr/>
              </p:nvCxnSpPr>
              <p:spPr>
                <a:xfrm>
                  <a:off x="2972" y="332"/>
                  <a:ext cx="7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Google Shape;244;p27"/>
                <p:cNvCxnSpPr/>
                <p:nvPr/>
              </p:nvCxnSpPr>
              <p:spPr>
                <a:xfrm>
                  <a:off x="3078" y="350"/>
                  <a:ext cx="0" cy="2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Google Shape;245;p27"/>
                <p:cNvCxnSpPr/>
                <p:nvPr/>
              </p:nvCxnSpPr>
              <p:spPr>
                <a:xfrm>
                  <a:off x="3306" y="450"/>
                  <a:ext cx="0" cy="7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Google Shape;246;p27"/>
                <p:cNvCxnSpPr/>
                <p:nvPr/>
              </p:nvCxnSpPr>
              <p:spPr>
                <a:xfrm>
                  <a:off x="2166" y="114"/>
                  <a:ext cx="0" cy="6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Google Shape;247;p27"/>
                <p:cNvCxnSpPr/>
                <p:nvPr/>
              </p:nvCxnSpPr>
              <p:spPr>
                <a:xfrm>
                  <a:off x="1938" y="111"/>
                  <a:ext cx="0" cy="33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Google Shape;248;p27"/>
                <p:cNvCxnSpPr/>
                <p:nvPr/>
              </p:nvCxnSpPr>
              <p:spPr>
                <a:xfrm rot="10800000">
                  <a:off x="1912" y="332"/>
                  <a:ext cx="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Google Shape;249;p27"/>
                <p:cNvCxnSpPr/>
                <p:nvPr/>
              </p:nvCxnSpPr>
              <p:spPr>
                <a:xfrm>
                  <a:off x="1778" y="332"/>
                  <a:ext cx="6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Google Shape;250;p27"/>
                <p:cNvCxnSpPr/>
                <p:nvPr/>
              </p:nvCxnSpPr>
              <p:spPr>
                <a:xfrm rot="10800000">
                  <a:off x="1578" y="332"/>
                  <a:ext cx="82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Google Shape;251;p27"/>
                <p:cNvCxnSpPr/>
                <p:nvPr/>
              </p:nvCxnSpPr>
              <p:spPr>
                <a:xfrm>
                  <a:off x="1208" y="332"/>
                  <a:ext cx="34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Google Shape;252;p27"/>
                <p:cNvCxnSpPr/>
                <p:nvPr/>
              </p:nvCxnSpPr>
              <p:spPr>
                <a:xfrm>
                  <a:off x="1480" y="234"/>
                  <a:ext cx="0" cy="29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253;p27"/>
                <p:cNvCxnSpPr/>
                <p:nvPr/>
              </p:nvCxnSpPr>
              <p:spPr>
                <a:xfrm>
                  <a:off x="1254" y="252"/>
                  <a:ext cx="0" cy="15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Google Shape;254;p27"/>
                <p:cNvCxnSpPr/>
                <p:nvPr/>
              </p:nvCxnSpPr>
              <p:spPr>
                <a:xfrm rot="10800000">
                  <a:off x="1482" y="109"/>
                  <a:ext cx="0" cy="2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Google Shape;255;p27"/>
                <p:cNvCxnSpPr/>
                <p:nvPr/>
              </p:nvCxnSpPr>
              <p:spPr>
                <a:xfrm>
                  <a:off x="1710" y="180"/>
                  <a:ext cx="0" cy="9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Google Shape;256;p27"/>
                <p:cNvCxnSpPr/>
                <p:nvPr/>
              </p:nvCxnSpPr>
              <p:spPr>
                <a:xfrm rot="10800000">
                  <a:off x="1710" y="111"/>
                  <a:ext cx="0" cy="2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57" name="Google Shape;257;p27"/>
          <p:cNvSpPr txBox="1">
            <a:spLocks noGrp="1"/>
          </p:cNvSpPr>
          <p:nvPr>
            <p:ph type="ctrTitle"/>
          </p:nvPr>
        </p:nvSpPr>
        <p:spPr>
          <a:xfrm>
            <a:off x="765178" y="1371600"/>
            <a:ext cx="7620001" cy="177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subTitle" idx="1"/>
          </p:nvPr>
        </p:nvSpPr>
        <p:spPr>
          <a:xfrm>
            <a:off x="765178" y="3429000"/>
            <a:ext cx="7997825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/>
            </a:lvl1pPr>
            <a:lvl2pPr lvl="1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2pPr>
            <a:lvl3pPr lvl="2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259" name="Google Shape;25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9738" y="114301"/>
            <a:ext cx="622300" cy="4667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60" name="Google Shape;260;p27"/>
          <p:cNvSpPr txBox="1"/>
          <p:nvPr/>
        </p:nvSpPr>
        <p:spPr>
          <a:xfrm>
            <a:off x="765178" y="565921"/>
            <a:ext cx="7620001" cy="56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 CÔNG THƯƠNG</a:t>
            </a:r>
            <a:endParaRPr sz="165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225"/>
              </a:spcBef>
              <a:spcAft>
                <a:spcPts val="0"/>
              </a:spcAft>
              <a:buNone/>
            </a:pPr>
            <a:r>
              <a:rPr lang="en-US" sz="142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CỤC XUẤT NHẬP KHẨU</a:t>
            </a:r>
            <a:endParaRPr sz="1425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31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>
            <a:spLocks noGrp="1"/>
          </p:cNvSpPr>
          <p:nvPr>
            <p:ph type="title"/>
          </p:nvPr>
        </p:nvSpPr>
        <p:spPr>
          <a:xfrm>
            <a:off x="304799" y="697706"/>
            <a:ext cx="855573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body" idx="1"/>
          </p:nvPr>
        </p:nvSpPr>
        <p:spPr>
          <a:xfrm>
            <a:off x="304802" y="1610916"/>
            <a:ext cx="8555731" cy="313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Char char="•"/>
              <a:defRPr b="1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85800" lvl="1" indent="-271463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sldNum" idx="12"/>
          </p:nvPr>
        </p:nvSpPr>
        <p:spPr>
          <a:xfrm>
            <a:off x="6553202" y="4800601"/>
            <a:ext cx="230733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8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  <a:defRPr sz="1500"/>
            </a:lvl1pPr>
            <a:lvl2pPr marL="685800" lvl="1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ahoma"/>
              <a:buNone/>
              <a:defRPr sz="1350"/>
            </a:lvl2pPr>
            <a:lvl3pPr marL="1028700" lvl="2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200"/>
            </a:lvl3pPr>
            <a:lvl4pPr marL="1371600" lvl="3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050"/>
            </a:lvl4pPr>
            <a:lvl5pPr marL="1714500" lvl="4" indent="-171450" algn="l">
              <a:spcBef>
                <a:spcPts val="210"/>
              </a:spcBef>
              <a:spcAft>
                <a:spcPts val="0"/>
              </a:spcAft>
              <a:buSzPts val="1400"/>
              <a:buFont typeface="Tahoma"/>
              <a:buNone/>
              <a:defRPr sz="1050"/>
            </a:lvl5pPr>
            <a:lvl6pPr marL="2057400" lvl="5" indent="-171450" algn="l">
              <a:spcBef>
                <a:spcPts val="210"/>
              </a:spcBef>
              <a:spcAft>
                <a:spcPts val="0"/>
              </a:spcAft>
              <a:buSzPts val="1400"/>
              <a:buFont typeface="Tahoma"/>
              <a:buNone/>
              <a:defRPr sz="1050"/>
            </a:lvl6pPr>
            <a:lvl7pPr marL="2400300" lvl="6" indent="-171450" algn="l">
              <a:spcBef>
                <a:spcPts val="210"/>
              </a:spcBef>
              <a:spcAft>
                <a:spcPts val="0"/>
              </a:spcAft>
              <a:buSzPts val="1400"/>
              <a:buFont typeface="Tahoma"/>
              <a:buNone/>
              <a:defRPr sz="1050"/>
            </a:lvl7pPr>
            <a:lvl8pPr marL="2743200" lvl="7" indent="-171450" algn="l">
              <a:spcBef>
                <a:spcPts val="210"/>
              </a:spcBef>
              <a:spcAft>
                <a:spcPts val="0"/>
              </a:spcAft>
              <a:buSzPts val="1400"/>
              <a:buFont typeface="Tahoma"/>
              <a:buNone/>
              <a:defRPr sz="1050"/>
            </a:lvl8pPr>
            <a:lvl9pPr marL="3086100" lvl="8" indent="-171450" algn="l">
              <a:spcBef>
                <a:spcPts val="210"/>
              </a:spcBef>
              <a:spcAft>
                <a:spcPts val="0"/>
              </a:spcAft>
              <a:buSzPts val="1400"/>
              <a:buFont typeface="Tahoma"/>
              <a:buNone/>
              <a:defRPr sz="1050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xfrm>
            <a:off x="6553202" y="4800601"/>
            <a:ext cx="230733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6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304799" y="697706"/>
            <a:ext cx="855573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body" idx="1"/>
          </p:nvPr>
        </p:nvSpPr>
        <p:spPr>
          <a:xfrm>
            <a:off x="685800" y="1610916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100"/>
            </a:lvl1pPr>
            <a:lvl2pPr marL="685800" lvl="1" indent="-25717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9pPr>
          </a:lstStyle>
          <a:p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2"/>
          </p:nvPr>
        </p:nvSpPr>
        <p:spPr>
          <a:xfrm>
            <a:off x="4648200" y="1610916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100"/>
            </a:lvl1pPr>
            <a:lvl2pPr marL="685800" lvl="1" indent="-25717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9pPr>
          </a:lstStyle>
          <a:p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6" name="Google Shape;276;p32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sldNum" idx="12"/>
          </p:nvPr>
        </p:nvSpPr>
        <p:spPr>
          <a:xfrm>
            <a:off x="6553202" y="4800601"/>
            <a:ext cx="230733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15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1800"/>
            </a:lvl1pPr>
            <a:lvl2pPr marL="685800" lvl="1" indent="-242888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Char char="•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body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1800"/>
            </a:lvl1pPr>
            <a:lvl2pPr marL="685800" lvl="1" indent="-242888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Char char="•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9pPr>
          </a:lstStyle>
          <a:p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6" name="Google Shape;286;p33"/>
          <p:cNvSpPr txBox="1">
            <a:spLocks noGrp="1"/>
          </p:cNvSpPr>
          <p:nvPr>
            <p:ph type="sldNum" idx="12"/>
          </p:nvPr>
        </p:nvSpPr>
        <p:spPr>
          <a:xfrm>
            <a:off x="6553202" y="4800601"/>
            <a:ext cx="230733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68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>
            <a:spLocks noGrp="1"/>
          </p:cNvSpPr>
          <p:nvPr>
            <p:ph type="title"/>
          </p:nvPr>
        </p:nvSpPr>
        <p:spPr>
          <a:xfrm>
            <a:off x="304799" y="697706"/>
            <a:ext cx="855573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4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sldNum" idx="12"/>
          </p:nvPr>
        </p:nvSpPr>
        <p:spPr>
          <a:xfrm>
            <a:off x="6553202" y="4800601"/>
            <a:ext cx="230733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5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ldNum" idx="12"/>
          </p:nvPr>
        </p:nvSpPr>
        <p:spPr>
          <a:xfrm>
            <a:off x="6553202" y="4800601"/>
            <a:ext cx="230733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2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22497-E27E-49EB-8B38-7B6D585F5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05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6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  <a:defRPr sz="2400"/>
            </a:lvl1pPr>
            <a:lvl2pPr marL="685800" lvl="1" indent="-271463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SzPts val="2000"/>
              <a:buFont typeface="Tahoma"/>
              <a:buChar char="–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SzPts val="2000"/>
              <a:buFont typeface="Tahoma"/>
              <a:buChar char="–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SzPts val="2000"/>
              <a:buFont typeface="Tahoma"/>
              <a:buChar char="–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SzPts val="2000"/>
              <a:buFont typeface="Tahoma"/>
              <a:buChar char="–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SzPts val="2000"/>
              <a:buFont typeface="Tahoma"/>
              <a:buChar char="–"/>
              <a:defRPr sz="1500"/>
            </a:lvl9pPr>
          </a:lstStyle>
          <a:p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body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9pPr>
          </a:lstStyle>
          <a:p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sldNum" idx="12"/>
          </p:nvPr>
        </p:nvSpPr>
        <p:spPr>
          <a:xfrm>
            <a:off x="6553202" y="4800601"/>
            <a:ext cx="230733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2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37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9pPr>
          </a:lstStyle>
          <a:p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8" name="Google Shape;308;p37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sldNum" idx="12"/>
          </p:nvPr>
        </p:nvSpPr>
        <p:spPr>
          <a:xfrm>
            <a:off x="6553202" y="4800601"/>
            <a:ext cx="230733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31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>
            <a:spLocks noGrp="1"/>
          </p:cNvSpPr>
          <p:nvPr>
            <p:ph type="title"/>
          </p:nvPr>
        </p:nvSpPr>
        <p:spPr>
          <a:xfrm>
            <a:off x="304799" y="697706"/>
            <a:ext cx="855573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8"/>
          <p:cNvSpPr txBox="1">
            <a:spLocks noGrp="1"/>
          </p:cNvSpPr>
          <p:nvPr>
            <p:ph type="body" idx="1"/>
          </p:nvPr>
        </p:nvSpPr>
        <p:spPr>
          <a:xfrm rot="5400000">
            <a:off x="3016399" y="-1100682"/>
            <a:ext cx="3132534" cy="855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357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13" name="Google Shape;313;p38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sldNum" idx="12"/>
          </p:nvPr>
        </p:nvSpPr>
        <p:spPr>
          <a:xfrm>
            <a:off x="6553202" y="4800601"/>
            <a:ext cx="230733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1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 txBox="1">
            <a:spLocks noGrp="1"/>
          </p:cNvSpPr>
          <p:nvPr>
            <p:ph type="title"/>
          </p:nvPr>
        </p:nvSpPr>
        <p:spPr>
          <a:xfrm rot="5400000">
            <a:off x="5432229" y="1671044"/>
            <a:ext cx="3999310" cy="205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9"/>
          <p:cNvSpPr txBox="1">
            <a:spLocks noGrp="1"/>
          </p:cNvSpPr>
          <p:nvPr>
            <p:ph type="body" idx="1"/>
          </p:nvPr>
        </p:nvSpPr>
        <p:spPr>
          <a:xfrm rot="5400000">
            <a:off x="1249958" y="-306188"/>
            <a:ext cx="3999310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357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1" name="Google Shape;321;p39"/>
          <p:cNvSpPr txBox="1">
            <a:spLocks noGrp="1"/>
          </p:cNvSpPr>
          <p:nvPr>
            <p:ph type="sldNum" idx="12"/>
          </p:nvPr>
        </p:nvSpPr>
        <p:spPr>
          <a:xfrm>
            <a:off x="6553202" y="4800601"/>
            <a:ext cx="230733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6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0"/>
          <p:cNvSpPr txBox="1">
            <a:spLocks noGrp="1"/>
          </p:cNvSpPr>
          <p:nvPr>
            <p:ph type="title"/>
          </p:nvPr>
        </p:nvSpPr>
        <p:spPr>
          <a:xfrm>
            <a:off x="304800" y="697706"/>
            <a:ext cx="855503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0"/>
          <p:cNvSpPr txBox="1">
            <a:spLocks noGrp="1"/>
          </p:cNvSpPr>
          <p:nvPr>
            <p:ph type="body" idx="1"/>
          </p:nvPr>
        </p:nvSpPr>
        <p:spPr>
          <a:xfrm>
            <a:off x="304800" y="1610916"/>
            <a:ext cx="8555038" cy="313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85800" lvl="1" indent="-271463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SzPts val="1800"/>
              <a:buFont typeface="Times New Roman"/>
              <a:buChar char="–"/>
              <a:defRPr sz="135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83" name="Google Shape;483;p30"/>
          <p:cNvSpPr txBox="1">
            <a:spLocks noGrp="1"/>
          </p:cNvSpPr>
          <p:nvPr>
            <p:ph type="sldNum" idx="12"/>
          </p:nvPr>
        </p:nvSpPr>
        <p:spPr>
          <a:xfrm>
            <a:off x="6553200" y="4800601"/>
            <a:ext cx="23066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8668"/>
      </p:ext>
    </p:extLst>
  </p:cSld>
  <p:clrMapOvr>
    <a:masterClrMapping/>
  </p:clrMapOvr>
  <p:transition spd="slow"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2"/>
          <p:cNvSpPr txBox="1">
            <a:spLocks noGrp="1"/>
          </p:cNvSpPr>
          <p:nvPr>
            <p:ph type="title"/>
          </p:nvPr>
        </p:nvSpPr>
        <p:spPr>
          <a:xfrm>
            <a:off x="304800" y="697706"/>
            <a:ext cx="855503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42"/>
          <p:cNvSpPr txBox="1">
            <a:spLocks noGrp="1"/>
          </p:cNvSpPr>
          <p:nvPr>
            <p:ph type="body" idx="1"/>
          </p:nvPr>
        </p:nvSpPr>
        <p:spPr>
          <a:xfrm>
            <a:off x="685800" y="1610916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100"/>
            </a:lvl1pPr>
            <a:lvl2pPr marL="685800" lvl="1" indent="-25717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9pPr>
          </a:lstStyle>
          <a:p>
            <a:endParaRPr/>
          </a:p>
        </p:txBody>
      </p:sp>
      <p:sp>
        <p:nvSpPr>
          <p:cNvPr id="587" name="Google Shape;587;p42"/>
          <p:cNvSpPr txBox="1">
            <a:spLocks noGrp="1"/>
          </p:cNvSpPr>
          <p:nvPr>
            <p:ph type="body" idx="2"/>
          </p:nvPr>
        </p:nvSpPr>
        <p:spPr>
          <a:xfrm>
            <a:off x="4648200" y="1610916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  <a:defRPr sz="2100"/>
            </a:lvl1pPr>
            <a:lvl2pPr marL="685800" lvl="1" indent="-25717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SzPts val="1800"/>
              <a:buFont typeface="Tahoma"/>
              <a:buChar char="–"/>
              <a:defRPr sz="1350"/>
            </a:lvl9pPr>
          </a:lstStyle>
          <a:p>
            <a:endParaRPr/>
          </a:p>
        </p:txBody>
      </p:sp>
      <p:sp>
        <p:nvSpPr>
          <p:cNvPr id="588" name="Google Shape;588;p42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9" name="Google Shape;589;p42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0" name="Google Shape;590;p42"/>
          <p:cNvSpPr txBox="1">
            <a:spLocks noGrp="1"/>
          </p:cNvSpPr>
          <p:nvPr>
            <p:ph type="sldNum" idx="12"/>
          </p:nvPr>
        </p:nvSpPr>
        <p:spPr>
          <a:xfrm>
            <a:off x="6553200" y="4800601"/>
            <a:ext cx="23066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69565"/>
      </p:ext>
    </p:extLst>
  </p:cSld>
  <p:clrMapOvr>
    <a:masterClrMapping/>
  </p:clrMapOvr>
  <p:transition spd="slow"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4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9pPr>
          </a:lstStyle>
          <a:p>
            <a:endParaRPr/>
          </a:p>
        </p:txBody>
      </p:sp>
      <p:sp>
        <p:nvSpPr>
          <p:cNvPr id="594" name="Google Shape;594;p4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1800"/>
            </a:lvl1pPr>
            <a:lvl2pPr marL="685800" lvl="1" indent="-242888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Char char="•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9pPr>
          </a:lstStyle>
          <a:p>
            <a:endParaRPr/>
          </a:p>
        </p:txBody>
      </p:sp>
      <p:sp>
        <p:nvSpPr>
          <p:cNvPr id="595" name="Google Shape;595;p43"/>
          <p:cNvSpPr txBox="1">
            <a:spLocks noGrp="1"/>
          </p:cNvSpPr>
          <p:nvPr>
            <p:ph type="body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None/>
              <a:defRPr sz="1200" b="1"/>
            </a:lvl9pPr>
          </a:lstStyle>
          <a:p>
            <a:endParaRPr/>
          </a:p>
        </p:txBody>
      </p:sp>
      <p:sp>
        <p:nvSpPr>
          <p:cNvPr id="596" name="Google Shape;596;p43"/>
          <p:cNvSpPr txBox="1">
            <a:spLocks noGrp="1"/>
          </p:cNvSpPr>
          <p:nvPr>
            <p:ph type="body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1800"/>
            </a:lvl1pPr>
            <a:lvl2pPr marL="685800" lvl="1" indent="-242888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Char char="•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SzPts val="1600"/>
              <a:buFont typeface="Tahoma"/>
              <a:buChar char="–"/>
              <a:defRPr sz="1200"/>
            </a:lvl9pPr>
          </a:lstStyle>
          <a:p>
            <a:endParaRPr/>
          </a:p>
        </p:txBody>
      </p:sp>
      <p:sp>
        <p:nvSpPr>
          <p:cNvPr id="597" name="Google Shape;597;p43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8" name="Google Shape;598;p43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9" name="Google Shape;599;p43"/>
          <p:cNvSpPr txBox="1">
            <a:spLocks noGrp="1"/>
          </p:cNvSpPr>
          <p:nvPr>
            <p:ph type="sldNum" idx="12"/>
          </p:nvPr>
        </p:nvSpPr>
        <p:spPr>
          <a:xfrm>
            <a:off x="6553200" y="4800601"/>
            <a:ext cx="23066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37395"/>
      </p:ext>
    </p:extLst>
  </p:cSld>
  <p:clrMapOvr>
    <a:masterClrMapping/>
  </p:clrMapOvr>
  <p:transition spd="slow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4"/>
          <p:cNvSpPr txBox="1">
            <a:spLocks noGrp="1"/>
          </p:cNvSpPr>
          <p:nvPr>
            <p:ph type="title"/>
          </p:nvPr>
        </p:nvSpPr>
        <p:spPr>
          <a:xfrm>
            <a:off x="304800" y="697706"/>
            <a:ext cx="855503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44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3" name="Google Shape;603;p44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4" name="Google Shape;604;p44"/>
          <p:cNvSpPr txBox="1">
            <a:spLocks noGrp="1"/>
          </p:cNvSpPr>
          <p:nvPr>
            <p:ph type="sldNum" idx="12"/>
          </p:nvPr>
        </p:nvSpPr>
        <p:spPr>
          <a:xfrm>
            <a:off x="6553200" y="4800601"/>
            <a:ext cx="23066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61476"/>
      </p:ext>
    </p:extLst>
  </p:cSld>
  <p:clrMapOvr>
    <a:masterClrMapping/>
  </p:clrMapOvr>
  <p:transition spd="slow"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5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7" name="Google Shape;607;p45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8" name="Google Shape;608;p45"/>
          <p:cNvSpPr txBox="1">
            <a:spLocks noGrp="1"/>
          </p:cNvSpPr>
          <p:nvPr>
            <p:ph type="sldNum" idx="12"/>
          </p:nvPr>
        </p:nvSpPr>
        <p:spPr>
          <a:xfrm>
            <a:off x="6553200" y="4800601"/>
            <a:ext cx="23066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39183"/>
      </p:ext>
    </p:extLst>
  </p:cSld>
  <p:clrMapOvr>
    <a:masterClrMapping/>
  </p:clrMapOvr>
  <p:transition spd="slow"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6"/>
          <p:cNvSpPr txBox="1"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46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  <a:defRPr sz="2400"/>
            </a:lvl1pPr>
            <a:lvl2pPr marL="685800" lvl="1" indent="-271463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SzPts val="2000"/>
              <a:buFont typeface="Tahoma"/>
              <a:buChar char="–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SzPts val="2000"/>
              <a:buFont typeface="Tahoma"/>
              <a:buChar char="–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SzPts val="2000"/>
              <a:buFont typeface="Tahoma"/>
              <a:buChar char="–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SzPts val="2000"/>
              <a:buFont typeface="Tahoma"/>
              <a:buChar char="–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SzPts val="2000"/>
              <a:buFont typeface="Tahoma"/>
              <a:buChar char="–"/>
              <a:defRPr sz="1500"/>
            </a:lvl9pPr>
          </a:lstStyle>
          <a:p>
            <a:endParaRPr/>
          </a:p>
        </p:txBody>
      </p:sp>
      <p:sp>
        <p:nvSpPr>
          <p:cNvPr id="612" name="Google Shape;612;p46"/>
          <p:cNvSpPr txBox="1">
            <a:spLocks noGrp="1"/>
          </p:cNvSpPr>
          <p:nvPr>
            <p:ph type="body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9pPr>
          </a:lstStyle>
          <a:p>
            <a:endParaRPr/>
          </a:p>
        </p:txBody>
      </p:sp>
      <p:sp>
        <p:nvSpPr>
          <p:cNvPr id="613" name="Google Shape;613;p46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4" name="Google Shape;614;p46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5" name="Google Shape;615;p46"/>
          <p:cNvSpPr txBox="1">
            <a:spLocks noGrp="1"/>
          </p:cNvSpPr>
          <p:nvPr>
            <p:ph type="sldNum" idx="12"/>
          </p:nvPr>
        </p:nvSpPr>
        <p:spPr>
          <a:xfrm>
            <a:off x="6553200" y="4800601"/>
            <a:ext cx="23066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02316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10916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0916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A030C-77E5-4A5B-86BA-EB463CDC6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06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4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47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SzPts val="900"/>
              <a:buFont typeface="Tahoma"/>
              <a:buNone/>
              <a:defRPr sz="675"/>
            </a:lvl9pPr>
          </a:lstStyle>
          <a:p>
            <a:endParaRPr/>
          </a:p>
        </p:txBody>
      </p:sp>
      <p:sp>
        <p:nvSpPr>
          <p:cNvPr id="620" name="Google Shape;620;p47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1" name="Google Shape;621;p47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2" name="Google Shape;622;p47"/>
          <p:cNvSpPr txBox="1">
            <a:spLocks noGrp="1"/>
          </p:cNvSpPr>
          <p:nvPr>
            <p:ph type="sldNum" idx="12"/>
          </p:nvPr>
        </p:nvSpPr>
        <p:spPr>
          <a:xfrm>
            <a:off x="6553200" y="4800601"/>
            <a:ext cx="23066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08435"/>
      </p:ext>
    </p:extLst>
  </p:cSld>
  <p:clrMapOvr>
    <a:masterClrMapping/>
  </p:clrMapOvr>
  <p:transition spd="slow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8"/>
          <p:cNvSpPr txBox="1">
            <a:spLocks noGrp="1"/>
          </p:cNvSpPr>
          <p:nvPr>
            <p:ph type="title"/>
          </p:nvPr>
        </p:nvSpPr>
        <p:spPr>
          <a:xfrm>
            <a:off x="304800" y="697706"/>
            <a:ext cx="855503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48"/>
          <p:cNvSpPr txBox="1">
            <a:spLocks noGrp="1"/>
          </p:cNvSpPr>
          <p:nvPr>
            <p:ph type="body" idx="1"/>
          </p:nvPr>
        </p:nvSpPr>
        <p:spPr>
          <a:xfrm rot="5400000">
            <a:off x="3016052" y="-1100336"/>
            <a:ext cx="3132534" cy="855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357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26" name="Google Shape;626;p48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7" name="Google Shape;627;p48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8" name="Google Shape;628;p48"/>
          <p:cNvSpPr txBox="1">
            <a:spLocks noGrp="1"/>
          </p:cNvSpPr>
          <p:nvPr>
            <p:ph type="sldNum" idx="12"/>
          </p:nvPr>
        </p:nvSpPr>
        <p:spPr>
          <a:xfrm>
            <a:off x="6553200" y="4800601"/>
            <a:ext cx="23066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22948"/>
      </p:ext>
    </p:extLst>
  </p:cSld>
  <p:clrMapOvr>
    <a:masterClrMapping/>
  </p:clrMapOvr>
  <p:transition spd="slow"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9"/>
          <p:cNvSpPr txBox="1">
            <a:spLocks noGrp="1"/>
          </p:cNvSpPr>
          <p:nvPr>
            <p:ph type="title"/>
          </p:nvPr>
        </p:nvSpPr>
        <p:spPr>
          <a:xfrm rot="5400000">
            <a:off x="5432229" y="1671044"/>
            <a:ext cx="3999310" cy="205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49"/>
          <p:cNvSpPr txBox="1">
            <a:spLocks noGrp="1"/>
          </p:cNvSpPr>
          <p:nvPr>
            <p:ph type="body" idx="1"/>
          </p:nvPr>
        </p:nvSpPr>
        <p:spPr>
          <a:xfrm rot="5400000">
            <a:off x="1249958" y="-306188"/>
            <a:ext cx="3999310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357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32" name="Google Shape;632;p49"/>
          <p:cNvSpPr txBox="1">
            <a:spLocks noGrp="1"/>
          </p:cNvSpPr>
          <p:nvPr>
            <p:ph type="dt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3" name="Google Shape;633;p49"/>
          <p:cNvSpPr txBox="1">
            <a:spLocks noGrp="1"/>
          </p:cNvSpPr>
          <p:nvPr>
            <p:ph type="ft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4" name="Google Shape;634;p49"/>
          <p:cNvSpPr txBox="1">
            <a:spLocks noGrp="1"/>
          </p:cNvSpPr>
          <p:nvPr>
            <p:ph type="sldNum" idx="12"/>
          </p:nvPr>
        </p:nvSpPr>
        <p:spPr>
          <a:xfrm>
            <a:off x="6553200" y="4800601"/>
            <a:ext cx="23066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58415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54AAC-5313-4489-89FE-D81CB0219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7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C1891-AFB3-4CD4-9811-614F9B5725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B8554-8E8C-4D48-89BB-F9C43FC1F0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2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B69C9-F5DD-48C3-BF68-52E5AA4304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7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719638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19638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4FEDD-766A-4FDD-8B41-B1EDB5A5C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697706"/>
            <a:ext cx="855573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10916"/>
            <a:ext cx="8555731" cy="313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00600"/>
            <a:ext cx="2307331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B9598410-70D5-45C4-B393-4C4CD047A0E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2690" name="Group 162"/>
          <p:cNvGrpSpPr>
            <a:grpSpLocks/>
          </p:cNvGrpSpPr>
          <p:nvPr userDrawn="1"/>
        </p:nvGrpSpPr>
        <p:grpSpPr bwMode="auto">
          <a:xfrm>
            <a:off x="533400" y="0"/>
            <a:ext cx="8600326" cy="514350"/>
            <a:chOff x="664" y="104"/>
            <a:chExt cx="4848" cy="432"/>
          </a:xfrm>
        </p:grpSpPr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664" y="104"/>
              <a:ext cx="4848" cy="432"/>
            </a:xfrm>
            <a:custGeom>
              <a:avLst/>
              <a:gdLst>
                <a:gd name="T0" fmla="*/ 4848 w 4848"/>
                <a:gd name="T1" fmla="*/ 48 h 432"/>
                <a:gd name="T2" fmla="*/ 4848 w 4848"/>
                <a:gd name="T3" fmla="*/ 432 h 432"/>
                <a:gd name="T4" fmla="*/ 0 w 4848"/>
                <a:gd name="T5" fmla="*/ 432 h 432"/>
                <a:gd name="T6" fmla="*/ 0 w 4848"/>
                <a:gd name="T7" fmla="*/ 0 h 432"/>
                <a:gd name="T8" fmla="*/ 4848 w 4848"/>
                <a:gd name="T9" fmla="*/ 0 h 432"/>
                <a:gd name="T10" fmla="*/ 4848 w 4848"/>
                <a:gd name="T11" fmla="*/ 4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22538" name="Group 10"/>
              <p:cNvGrpSpPr>
                <a:grpSpLocks/>
              </p:cNvGrpSpPr>
              <p:nvPr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22539" name="Freeform 11"/>
                <p:cNvSpPr>
                  <a:spLocks/>
                </p:cNvSpPr>
                <p:nvPr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1" name="Freeform 13"/>
                <p:cNvSpPr>
                  <a:spLocks/>
                </p:cNvSpPr>
                <p:nvPr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2" name="Freeform 14"/>
                <p:cNvSpPr>
                  <a:spLocks/>
                </p:cNvSpPr>
                <p:nvPr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3" name="Freeform 15"/>
                <p:cNvSpPr>
                  <a:spLocks/>
                </p:cNvSpPr>
                <p:nvPr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4" name="Freeform 16"/>
                <p:cNvSpPr>
                  <a:spLocks/>
                </p:cNvSpPr>
                <p:nvPr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0" name="Freeform 22"/>
                <p:cNvSpPr>
                  <a:spLocks/>
                </p:cNvSpPr>
                <p:nvPr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1" name="Freeform 23"/>
                <p:cNvSpPr>
                  <a:spLocks/>
                </p:cNvSpPr>
                <p:nvPr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5" name="Freeform 27"/>
                <p:cNvSpPr>
                  <a:spLocks/>
                </p:cNvSpPr>
                <p:nvPr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6" name="Freeform 28"/>
                <p:cNvSpPr>
                  <a:spLocks/>
                </p:cNvSpPr>
                <p:nvPr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7" name="Freeform 29"/>
                <p:cNvSpPr>
                  <a:spLocks/>
                </p:cNvSpPr>
                <p:nvPr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8" name="Freeform 30"/>
                <p:cNvSpPr>
                  <a:spLocks/>
                </p:cNvSpPr>
                <p:nvPr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9" name="Freeform 31"/>
                <p:cNvSpPr>
                  <a:spLocks/>
                </p:cNvSpPr>
                <p:nvPr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0" name="Freeform 32"/>
                <p:cNvSpPr>
                  <a:spLocks/>
                </p:cNvSpPr>
                <p:nvPr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4" name="Freeform 36"/>
                <p:cNvSpPr>
                  <a:spLocks/>
                </p:cNvSpPr>
                <p:nvPr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5" name="Freeform 37"/>
                <p:cNvSpPr>
                  <a:spLocks/>
                </p:cNvSpPr>
                <p:nvPr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6" name="Freeform 38"/>
                <p:cNvSpPr>
                  <a:spLocks/>
                </p:cNvSpPr>
                <p:nvPr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7" name="Freeform 39"/>
                <p:cNvSpPr>
                  <a:spLocks/>
                </p:cNvSpPr>
                <p:nvPr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8" name="Freeform 40"/>
                <p:cNvSpPr>
                  <a:spLocks/>
                </p:cNvSpPr>
                <p:nvPr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9" name="Freeform 41"/>
                <p:cNvSpPr>
                  <a:spLocks/>
                </p:cNvSpPr>
                <p:nvPr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0" name="Freeform 42"/>
                <p:cNvSpPr>
                  <a:spLocks/>
                </p:cNvSpPr>
                <p:nvPr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1" name="Freeform 43"/>
                <p:cNvSpPr>
                  <a:spLocks/>
                </p:cNvSpPr>
                <p:nvPr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2" name="Freeform 44"/>
                <p:cNvSpPr>
                  <a:spLocks/>
                </p:cNvSpPr>
                <p:nvPr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3" name="Freeform 45"/>
                <p:cNvSpPr>
                  <a:spLocks/>
                </p:cNvSpPr>
                <p:nvPr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7" name="Freeform 49"/>
                <p:cNvSpPr>
                  <a:spLocks/>
                </p:cNvSpPr>
                <p:nvPr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8" name="Freeform 50"/>
                <p:cNvSpPr>
                  <a:spLocks/>
                </p:cNvSpPr>
                <p:nvPr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2" name="Freeform 54"/>
                <p:cNvSpPr>
                  <a:spLocks/>
                </p:cNvSpPr>
                <p:nvPr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3" name="Freeform 55"/>
                <p:cNvSpPr>
                  <a:spLocks/>
                </p:cNvSpPr>
                <p:nvPr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7" name="Freeform 59"/>
                <p:cNvSpPr>
                  <a:spLocks/>
                </p:cNvSpPr>
                <p:nvPr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8" name="Freeform 60"/>
                <p:cNvSpPr>
                  <a:spLocks/>
                </p:cNvSpPr>
                <p:nvPr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9" name="Freeform 61"/>
                <p:cNvSpPr>
                  <a:spLocks/>
                </p:cNvSpPr>
                <p:nvPr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0" name="Freeform 62"/>
                <p:cNvSpPr>
                  <a:spLocks/>
                </p:cNvSpPr>
                <p:nvPr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1" name="Freeform 63"/>
                <p:cNvSpPr>
                  <a:spLocks/>
                </p:cNvSpPr>
                <p:nvPr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2" name="Freeform 64"/>
                <p:cNvSpPr>
                  <a:spLocks/>
                </p:cNvSpPr>
                <p:nvPr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3" name="Freeform 65"/>
                <p:cNvSpPr>
                  <a:spLocks/>
                </p:cNvSpPr>
                <p:nvPr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4" name="Freeform 66"/>
                <p:cNvSpPr>
                  <a:spLocks/>
                </p:cNvSpPr>
                <p:nvPr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95" name="Group 67"/>
              <p:cNvGrpSpPr>
                <a:grpSpLocks/>
              </p:cNvGrpSpPr>
              <p:nvPr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0" name="Freeform 72"/>
                <p:cNvSpPr>
                  <a:spLocks/>
                </p:cNvSpPr>
                <p:nvPr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1" name="Freeform 73"/>
                <p:cNvSpPr>
                  <a:spLocks/>
                </p:cNvSpPr>
                <p:nvPr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2" name="Freeform 74"/>
                <p:cNvSpPr>
                  <a:spLocks/>
                </p:cNvSpPr>
                <p:nvPr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3" name="Freeform 75"/>
                <p:cNvSpPr>
                  <a:spLocks/>
                </p:cNvSpPr>
                <p:nvPr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4" name="Freeform 76"/>
                <p:cNvSpPr>
                  <a:spLocks/>
                </p:cNvSpPr>
                <p:nvPr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5" name="Freeform 77"/>
                <p:cNvSpPr>
                  <a:spLocks/>
                </p:cNvSpPr>
                <p:nvPr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6" name="Freeform 78"/>
                <p:cNvSpPr>
                  <a:spLocks/>
                </p:cNvSpPr>
                <p:nvPr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7" name="Freeform 79"/>
                <p:cNvSpPr>
                  <a:spLocks/>
                </p:cNvSpPr>
                <p:nvPr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8" name="Freeform 80"/>
                <p:cNvSpPr>
                  <a:spLocks/>
                </p:cNvSpPr>
                <p:nvPr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09" name="Freeform 81"/>
                <p:cNvSpPr>
                  <a:spLocks/>
                </p:cNvSpPr>
                <p:nvPr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0" name="Freeform 82"/>
                <p:cNvSpPr>
                  <a:spLocks/>
                </p:cNvSpPr>
                <p:nvPr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1" name="Freeform 83"/>
                <p:cNvSpPr>
                  <a:spLocks/>
                </p:cNvSpPr>
                <p:nvPr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2" name="Freeform 84"/>
                <p:cNvSpPr>
                  <a:spLocks/>
                </p:cNvSpPr>
                <p:nvPr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3" name="Freeform 85"/>
                <p:cNvSpPr>
                  <a:spLocks/>
                </p:cNvSpPr>
                <p:nvPr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4" name="Freeform 86"/>
                <p:cNvSpPr>
                  <a:spLocks/>
                </p:cNvSpPr>
                <p:nvPr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5" name="Freeform 87"/>
                <p:cNvSpPr>
                  <a:spLocks/>
                </p:cNvSpPr>
                <p:nvPr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6" name="Freeform 88"/>
                <p:cNvSpPr>
                  <a:spLocks/>
                </p:cNvSpPr>
                <p:nvPr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7" name="Freeform 89"/>
                <p:cNvSpPr>
                  <a:spLocks/>
                </p:cNvSpPr>
                <p:nvPr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>
                    <a:gd name="T0" fmla="*/ 73 w 438"/>
                    <a:gd name="T1" fmla="*/ 1 h 152"/>
                    <a:gd name="T2" fmla="*/ 438 w 438"/>
                    <a:gd name="T3" fmla="*/ 0 h 152"/>
                    <a:gd name="T4" fmla="*/ 416 w 438"/>
                    <a:gd name="T5" fmla="*/ 54 h 152"/>
                    <a:gd name="T6" fmla="*/ 397 w 438"/>
                    <a:gd name="T7" fmla="*/ 68 h 152"/>
                    <a:gd name="T8" fmla="*/ 392 w 438"/>
                    <a:gd name="T9" fmla="*/ 70 h 152"/>
                    <a:gd name="T10" fmla="*/ 375 w 438"/>
                    <a:gd name="T11" fmla="*/ 73 h 152"/>
                    <a:gd name="T12" fmla="*/ 361 w 438"/>
                    <a:gd name="T13" fmla="*/ 88 h 152"/>
                    <a:gd name="T14" fmla="*/ 362 w 438"/>
                    <a:gd name="T15" fmla="*/ 99 h 152"/>
                    <a:gd name="T16" fmla="*/ 364 w 438"/>
                    <a:gd name="T17" fmla="*/ 107 h 152"/>
                    <a:gd name="T18" fmla="*/ 366 w 438"/>
                    <a:gd name="T19" fmla="*/ 113 h 152"/>
                    <a:gd name="T20" fmla="*/ 362 w 438"/>
                    <a:gd name="T21" fmla="*/ 122 h 152"/>
                    <a:gd name="T22" fmla="*/ 351 w 438"/>
                    <a:gd name="T23" fmla="*/ 120 h 152"/>
                    <a:gd name="T24" fmla="*/ 342 w 438"/>
                    <a:gd name="T25" fmla="*/ 129 h 152"/>
                    <a:gd name="T26" fmla="*/ 347 w 438"/>
                    <a:gd name="T27" fmla="*/ 105 h 152"/>
                    <a:gd name="T28" fmla="*/ 338 w 438"/>
                    <a:gd name="T29" fmla="*/ 100 h 152"/>
                    <a:gd name="T30" fmla="*/ 344 w 438"/>
                    <a:gd name="T31" fmla="*/ 93 h 152"/>
                    <a:gd name="T32" fmla="*/ 342 w 438"/>
                    <a:gd name="T33" fmla="*/ 89 h 152"/>
                    <a:gd name="T34" fmla="*/ 320 w 438"/>
                    <a:gd name="T35" fmla="*/ 94 h 152"/>
                    <a:gd name="T36" fmla="*/ 317 w 438"/>
                    <a:gd name="T37" fmla="*/ 85 h 152"/>
                    <a:gd name="T38" fmla="*/ 297 w 438"/>
                    <a:gd name="T39" fmla="*/ 94 h 152"/>
                    <a:gd name="T40" fmla="*/ 320 w 438"/>
                    <a:gd name="T41" fmla="*/ 103 h 152"/>
                    <a:gd name="T42" fmla="*/ 305 w 438"/>
                    <a:gd name="T43" fmla="*/ 117 h 152"/>
                    <a:gd name="T44" fmla="*/ 311 w 438"/>
                    <a:gd name="T45" fmla="*/ 126 h 152"/>
                    <a:gd name="T46" fmla="*/ 315 w 438"/>
                    <a:gd name="T47" fmla="*/ 138 h 152"/>
                    <a:gd name="T48" fmla="*/ 309 w 438"/>
                    <a:gd name="T49" fmla="*/ 139 h 152"/>
                    <a:gd name="T50" fmla="*/ 314 w 438"/>
                    <a:gd name="T51" fmla="*/ 144 h 152"/>
                    <a:gd name="T52" fmla="*/ 307 w 438"/>
                    <a:gd name="T53" fmla="*/ 152 h 152"/>
                    <a:gd name="T54" fmla="*/ 0 w 438"/>
                    <a:gd name="T55" fmla="*/ 149 h 152"/>
                    <a:gd name="T56" fmla="*/ 73 w 438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8" name="Freeform 90"/>
                <p:cNvSpPr>
                  <a:spLocks/>
                </p:cNvSpPr>
                <p:nvPr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19" name="Freeform 91"/>
                <p:cNvSpPr>
                  <a:spLocks/>
                </p:cNvSpPr>
                <p:nvPr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0" name="Freeform 92"/>
                <p:cNvSpPr>
                  <a:spLocks/>
                </p:cNvSpPr>
                <p:nvPr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2" name="Freeform 94"/>
                <p:cNvSpPr>
                  <a:spLocks/>
                </p:cNvSpPr>
                <p:nvPr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3" name="Freeform 95"/>
                <p:cNvSpPr>
                  <a:spLocks/>
                </p:cNvSpPr>
                <p:nvPr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4" name="Freeform 96"/>
                <p:cNvSpPr>
                  <a:spLocks/>
                </p:cNvSpPr>
                <p:nvPr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5" name="Freeform 97"/>
                <p:cNvSpPr>
                  <a:spLocks/>
                </p:cNvSpPr>
                <p:nvPr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6" name="Freeform 98"/>
                <p:cNvSpPr>
                  <a:spLocks/>
                </p:cNvSpPr>
                <p:nvPr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7" name="Freeform 99"/>
                <p:cNvSpPr>
                  <a:spLocks/>
                </p:cNvSpPr>
                <p:nvPr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8" name="Freeform 100"/>
                <p:cNvSpPr>
                  <a:spLocks/>
                </p:cNvSpPr>
                <p:nvPr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9" name="Freeform 101"/>
                <p:cNvSpPr>
                  <a:spLocks/>
                </p:cNvSpPr>
                <p:nvPr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3" name="Freeform 105"/>
                <p:cNvSpPr>
                  <a:spLocks/>
                </p:cNvSpPr>
                <p:nvPr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4" name="Freeform 106"/>
                <p:cNvSpPr>
                  <a:spLocks/>
                </p:cNvSpPr>
                <p:nvPr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5" name="Freeform 107"/>
                <p:cNvSpPr>
                  <a:spLocks/>
                </p:cNvSpPr>
                <p:nvPr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6" name="Freeform 108"/>
                <p:cNvSpPr>
                  <a:spLocks/>
                </p:cNvSpPr>
                <p:nvPr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" name="Freeform 109"/>
                <p:cNvSpPr>
                  <a:spLocks/>
                </p:cNvSpPr>
                <p:nvPr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38" name="Group 110"/>
            <p:cNvGrpSpPr>
              <a:grpSpLocks/>
            </p:cNvGrpSpPr>
            <p:nvPr/>
          </p:nvGrpSpPr>
          <p:grpSpPr bwMode="auto">
            <a:xfrm>
              <a:off x="798" y="111"/>
              <a:ext cx="4702" cy="418"/>
              <a:chOff x="798" y="255"/>
              <a:chExt cx="4702" cy="418"/>
            </a:xfrm>
          </p:grpSpPr>
          <p:sp>
            <p:nvSpPr>
              <p:cNvPr id="22639" name="Line 111"/>
              <p:cNvSpPr>
                <a:spLocks noChangeShapeType="1"/>
              </p:cNvSpPr>
              <p:nvPr/>
            </p:nvSpPr>
            <p:spPr bwMode="white">
              <a:xfrm>
                <a:off x="798" y="476"/>
                <a:ext cx="470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" name="Line 112"/>
              <p:cNvSpPr>
                <a:spLocks noChangeShapeType="1"/>
              </p:cNvSpPr>
              <p:nvPr/>
            </p:nvSpPr>
            <p:spPr bwMode="white">
              <a:xfrm>
                <a:off x="102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" name="Line 113"/>
              <p:cNvSpPr>
                <a:spLocks noChangeShapeType="1"/>
              </p:cNvSpPr>
              <p:nvPr/>
            </p:nvSpPr>
            <p:spPr bwMode="white">
              <a:xfrm>
                <a:off x="125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" name="Line 114"/>
              <p:cNvSpPr>
                <a:spLocks noChangeShapeType="1"/>
              </p:cNvSpPr>
              <p:nvPr/>
            </p:nvSpPr>
            <p:spPr bwMode="white">
              <a:xfrm>
                <a:off x="148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" name="Line 115"/>
              <p:cNvSpPr>
                <a:spLocks noChangeShapeType="1"/>
              </p:cNvSpPr>
              <p:nvPr/>
            </p:nvSpPr>
            <p:spPr bwMode="white">
              <a:xfrm>
                <a:off x="171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4" name="Line 116"/>
              <p:cNvSpPr>
                <a:spLocks noChangeShapeType="1"/>
              </p:cNvSpPr>
              <p:nvPr/>
            </p:nvSpPr>
            <p:spPr bwMode="white">
              <a:xfrm>
                <a:off x="193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5" name="Line 117"/>
              <p:cNvSpPr>
                <a:spLocks noChangeShapeType="1"/>
              </p:cNvSpPr>
              <p:nvPr/>
            </p:nvSpPr>
            <p:spPr bwMode="white">
              <a:xfrm>
                <a:off x="216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6" name="Line 118"/>
              <p:cNvSpPr>
                <a:spLocks noChangeShapeType="1"/>
              </p:cNvSpPr>
              <p:nvPr/>
            </p:nvSpPr>
            <p:spPr bwMode="white">
              <a:xfrm>
                <a:off x="239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7" name="Line 119"/>
              <p:cNvSpPr>
                <a:spLocks noChangeShapeType="1"/>
              </p:cNvSpPr>
              <p:nvPr/>
            </p:nvSpPr>
            <p:spPr bwMode="white">
              <a:xfrm>
                <a:off x="262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8" name="Line 120"/>
              <p:cNvSpPr>
                <a:spLocks noChangeShapeType="1"/>
              </p:cNvSpPr>
              <p:nvPr/>
            </p:nvSpPr>
            <p:spPr bwMode="white">
              <a:xfrm>
                <a:off x="285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9" name="Line 121"/>
              <p:cNvSpPr>
                <a:spLocks noChangeShapeType="1"/>
              </p:cNvSpPr>
              <p:nvPr/>
            </p:nvSpPr>
            <p:spPr bwMode="white">
              <a:xfrm>
                <a:off x="307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0" name="Line 122"/>
              <p:cNvSpPr>
                <a:spLocks noChangeShapeType="1"/>
              </p:cNvSpPr>
              <p:nvPr/>
            </p:nvSpPr>
            <p:spPr bwMode="white">
              <a:xfrm>
                <a:off x="330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1" name="Line 123"/>
              <p:cNvSpPr>
                <a:spLocks noChangeShapeType="1"/>
              </p:cNvSpPr>
              <p:nvPr/>
            </p:nvSpPr>
            <p:spPr bwMode="white">
              <a:xfrm>
                <a:off x="353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2" name="Line 124"/>
              <p:cNvSpPr>
                <a:spLocks noChangeShapeType="1"/>
              </p:cNvSpPr>
              <p:nvPr/>
            </p:nvSpPr>
            <p:spPr bwMode="white">
              <a:xfrm>
                <a:off x="376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3" name="Line 125"/>
              <p:cNvSpPr>
                <a:spLocks noChangeShapeType="1"/>
              </p:cNvSpPr>
              <p:nvPr/>
            </p:nvSpPr>
            <p:spPr bwMode="white">
              <a:xfrm>
                <a:off x="399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4" name="Line 126"/>
              <p:cNvSpPr>
                <a:spLocks noChangeShapeType="1"/>
              </p:cNvSpPr>
              <p:nvPr/>
            </p:nvSpPr>
            <p:spPr bwMode="white">
              <a:xfrm>
                <a:off x="421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5" name="Line 127"/>
              <p:cNvSpPr>
                <a:spLocks noChangeShapeType="1"/>
              </p:cNvSpPr>
              <p:nvPr/>
            </p:nvSpPr>
            <p:spPr bwMode="white">
              <a:xfrm>
                <a:off x="444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6" name="Line 128"/>
              <p:cNvSpPr>
                <a:spLocks noChangeShapeType="1"/>
              </p:cNvSpPr>
              <p:nvPr/>
            </p:nvSpPr>
            <p:spPr bwMode="white">
              <a:xfrm>
                <a:off x="467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7" name="Line 129"/>
              <p:cNvSpPr>
                <a:spLocks noChangeShapeType="1"/>
              </p:cNvSpPr>
              <p:nvPr/>
            </p:nvSpPr>
            <p:spPr bwMode="white">
              <a:xfrm>
                <a:off x="490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8" name="Line 130"/>
              <p:cNvSpPr>
                <a:spLocks noChangeShapeType="1"/>
              </p:cNvSpPr>
              <p:nvPr/>
            </p:nvSpPr>
            <p:spPr bwMode="white">
              <a:xfrm>
                <a:off x="513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9" name="Line 131"/>
              <p:cNvSpPr>
                <a:spLocks noChangeShapeType="1"/>
              </p:cNvSpPr>
              <p:nvPr/>
            </p:nvSpPr>
            <p:spPr bwMode="white">
              <a:xfrm>
                <a:off x="535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60" name="Group 132"/>
            <p:cNvGrpSpPr>
              <a:grpSpLocks/>
            </p:cNvGrpSpPr>
            <p:nvPr/>
          </p:nvGrpSpPr>
          <p:grpSpPr bwMode="auto">
            <a:xfrm>
              <a:off x="1208" y="109"/>
              <a:ext cx="3694" cy="423"/>
              <a:chOff x="1034" y="245"/>
              <a:chExt cx="3694" cy="423"/>
            </a:xfrm>
          </p:grpSpPr>
          <p:sp>
            <p:nvSpPr>
              <p:cNvPr id="22661" name="Line 133"/>
              <p:cNvSpPr>
                <a:spLocks noChangeShapeType="1"/>
              </p:cNvSpPr>
              <p:nvPr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2" name="Line 134"/>
              <p:cNvSpPr>
                <a:spLocks noChangeShapeType="1"/>
              </p:cNvSpPr>
              <p:nvPr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3" name="Line 135"/>
              <p:cNvSpPr>
                <a:spLocks noChangeShapeType="1"/>
              </p:cNvSpPr>
              <p:nvPr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4" name="Line 136"/>
              <p:cNvSpPr>
                <a:spLocks noChangeShapeType="1"/>
              </p:cNvSpPr>
              <p:nvPr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5" name="Line 137"/>
              <p:cNvSpPr>
                <a:spLocks noChangeShapeType="1"/>
              </p:cNvSpPr>
              <p:nvPr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6" name="Line 138"/>
              <p:cNvSpPr>
                <a:spLocks noChangeShapeType="1"/>
              </p:cNvSpPr>
              <p:nvPr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7" name="Line 139"/>
              <p:cNvSpPr>
                <a:spLocks noChangeShapeType="1"/>
              </p:cNvSpPr>
              <p:nvPr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8" name="Line 140"/>
              <p:cNvSpPr>
                <a:spLocks noChangeShapeType="1"/>
              </p:cNvSpPr>
              <p:nvPr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9" name="Line 141"/>
              <p:cNvSpPr>
                <a:spLocks noChangeShapeType="1"/>
              </p:cNvSpPr>
              <p:nvPr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0" name="Line 142"/>
              <p:cNvSpPr>
                <a:spLocks noChangeShapeType="1"/>
              </p:cNvSpPr>
              <p:nvPr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1" name="Line 143"/>
              <p:cNvSpPr>
                <a:spLocks noChangeShapeType="1"/>
              </p:cNvSpPr>
              <p:nvPr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2" name="Line 144"/>
              <p:cNvSpPr>
                <a:spLocks noChangeShapeType="1"/>
              </p:cNvSpPr>
              <p:nvPr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3" name="Line 145"/>
              <p:cNvSpPr>
                <a:spLocks noChangeShapeType="1"/>
              </p:cNvSpPr>
              <p:nvPr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4" name="Line 146"/>
              <p:cNvSpPr>
                <a:spLocks noChangeShapeType="1"/>
              </p:cNvSpPr>
              <p:nvPr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5" name="Line 147"/>
              <p:cNvSpPr>
                <a:spLocks noChangeShapeType="1"/>
              </p:cNvSpPr>
              <p:nvPr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6" name="Line 148"/>
              <p:cNvSpPr>
                <a:spLocks noChangeShapeType="1"/>
              </p:cNvSpPr>
              <p:nvPr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7" name="Line 149"/>
              <p:cNvSpPr>
                <a:spLocks noChangeShapeType="1"/>
              </p:cNvSpPr>
              <p:nvPr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8" name="Line 150"/>
              <p:cNvSpPr>
                <a:spLocks noChangeShapeType="1"/>
              </p:cNvSpPr>
              <p:nvPr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9" name="Line 151"/>
              <p:cNvSpPr>
                <a:spLocks noChangeShapeType="1"/>
              </p:cNvSpPr>
              <p:nvPr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0" name="Line 152"/>
              <p:cNvSpPr>
                <a:spLocks noChangeShapeType="1"/>
              </p:cNvSpPr>
              <p:nvPr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1" name="Line 153"/>
              <p:cNvSpPr>
                <a:spLocks noChangeShapeType="1"/>
              </p:cNvSpPr>
              <p:nvPr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2" name="Line 154"/>
              <p:cNvSpPr>
                <a:spLocks noChangeShapeType="1"/>
              </p:cNvSpPr>
              <p:nvPr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3" name="Line 155"/>
              <p:cNvSpPr>
                <a:spLocks noChangeShapeType="1"/>
              </p:cNvSpPr>
              <p:nvPr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4" name="Line 156"/>
              <p:cNvSpPr>
                <a:spLocks noChangeShapeType="1"/>
              </p:cNvSpPr>
              <p:nvPr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85" name="Line 157"/>
              <p:cNvSpPr>
                <a:spLocks noChangeShapeType="1"/>
              </p:cNvSpPr>
              <p:nvPr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33405"/>
            <a:ext cx="457200" cy="46721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09600" y="5013"/>
            <a:ext cx="2457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BỘ</a:t>
            </a:r>
            <a:r>
              <a:rPr lang="en-US" sz="1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400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CÔNG</a:t>
            </a:r>
            <a:r>
              <a:rPr lang="en-US" sz="1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400" b="1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THƯƠNG</a:t>
            </a:r>
            <a:endParaRPr lang="en-US" sz="14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1200" b="1" spc="1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CỤC</a:t>
            </a:r>
            <a:r>
              <a:rPr lang="en-US" sz="1200" b="1" spc="1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spc="1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XUẤT</a:t>
            </a:r>
            <a:r>
              <a:rPr lang="en-US" sz="1200" b="1" spc="1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spc="1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NHẬP</a:t>
            </a:r>
            <a:r>
              <a:rPr lang="en-US" sz="1200" b="1" spc="1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spc="1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KHẨU</a:t>
            </a:r>
            <a:endParaRPr lang="en-US" sz="1200" b="1" spc="1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5" y="529762"/>
            <a:ext cx="9112437" cy="3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799" y="697706"/>
            <a:ext cx="855573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10916"/>
            <a:ext cx="8555731" cy="313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00600"/>
            <a:ext cx="2307331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B9598410-70D5-45C4-B393-4C4CD047A0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2690" name="Group 162"/>
          <p:cNvGrpSpPr>
            <a:grpSpLocks/>
          </p:cNvGrpSpPr>
          <p:nvPr userDrawn="1"/>
        </p:nvGrpSpPr>
        <p:grpSpPr bwMode="auto">
          <a:xfrm>
            <a:off x="533400" y="0"/>
            <a:ext cx="8600326" cy="514350"/>
            <a:chOff x="664" y="104"/>
            <a:chExt cx="4848" cy="432"/>
          </a:xfrm>
        </p:grpSpPr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664" y="104"/>
              <a:ext cx="4848" cy="432"/>
            </a:xfrm>
            <a:custGeom>
              <a:avLst/>
              <a:gdLst>
                <a:gd name="T0" fmla="*/ 4848 w 4848"/>
                <a:gd name="T1" fmla="*/ 48 h 432"/>
                <a:gd name="T2" fmla="*/ 4848 w 4848"/>
                <a:gd name="T3" fmla="*/ 432 h 432"/>
                <a:gd name="T4" fmla="*/ 0 w 4848"/>
                <a:gd name="T5" fmla="*/ 432 h 432"/>
                <a:gd name="T6" fmla="*/ 0 w 4848"/>
                <a:gd name="T7" fmla="*/ 0 h 432"/>
                <a:gd name="T8" fmla="*/ 4848 w 4848"/>
                <a:gd name="T9" fmla="*/ 0 h 432"/>
                <a:gd name="T10" fmla="*/ 4848 w 4848"/>
                <a:gd name="T11" fmla="*/ 4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22538" name="Group 10"/>
              <p:cNvGrpSpPr>
                <a:grpSpLocks/>
              </p:cNvGrpSpPr>
              <p:nvPr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22539" name="Freeform 11"/>
                <p:cNvSpPr>
                  <a:spLocks/>
                </p:cNvSpPr>
                <p:nvPr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1" name="Freeform 13"/>
                <p:cNvSpPr>
                  <a:spLocks/>
                </p:cNvSpPr>
                <p:nvPr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2" name="Freeform 14"/>
                <p:cNvSpPr>
                  <a:spLocks/>
                </p:cNvSpPr>
                <p:nvPr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3" name="Freeform 15"/>
                <p:cNvSpPr>
                  <a:spLocks/>
                </p:cNvSpPr>
                <p:nvPr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4" name="Freeform 16"/>
                <p:cNvSpPr>
                  <a:spLocks/>
                </p:cNvSpPr>
                <p:nvPr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0" name="Freeform 22"/>
                <p:cNvSpPr>
                  <a:spLocks/>
                </p:cNvSpPr>
                <p:nvPr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1" name="Freeform 23"/>
                <p:cNvSpPr>
                  <a:spLocks/>
                </p:cNvSpPr>
                <p:nvPr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5" name="Freeform 27"/>
                <p:cNvSpPr>
                  <a:spLocks/>
                </p:cNvSpPr>
                <p:nvPr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6" name="Freeform 28"/>
                <p:cNvSpPr>
                  <a:spLocks/>
                </p:cNvSpPr>
                <p:nvPr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7" name="Freeform 29"/>
                <p:cNvSpPr>
                  <a:spLocks/>
                </p:cNvSpPr>
                <p:nvPr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8" name="Freeform 30"/>
                <p:cNvSpPr>
                  <a:spLocks/>
                </p:cNvSpPr>
                <p:nvPr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59" name="Freeform 31"/>
                <p:cNvSpPr>
                  <a:spLocks/>
                </p:cNvSpPr>
                <p:nvPr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0" name="Freeform 32"/>
                <p:cNvSpPr>
                  <a:spLocks/>
                </p:cNvSpPr>
                <p:nvPr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4" name="Freeform 36"/>
                <p:cNvSpPr>
                  <a:spLocks/>
                </p:cNvSpPr>
                <p:nvPr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5" name="Freeform 37"/>
                <p:cNvSpPr>
                  <a:spLocks/>
                </p:cNvSpPr>
                <p:nvPr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6" name="Freeform 38"/>
                <p:cNvSpPr>
                  <a:spLocks/>
                </p:cNvSpPr>
                <p:nvPr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7" name="Freeform 39"/>
                <p:cNvSpPr>
                  <a:spLocks/>
                </p:cNvSpPr>
                <p:nvPr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8" name="Freeform 40"/>
                <p:cNvSpPr>
                  <a:spLocks/>
                </p:cNvSpPr>
                <p:nvPr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9" name="Freeform 41"/>
                <p:cNvSpPr>
                  <a:spLocks/>
                </p:cNvSpPr>
                <p:nvPr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0" name="Freeform 42"/>
                <p:cNvSpPr>
                  <a:spLocks/>
                </p:cNvSpPr>
                <p:nvPr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1" name="Freeform 43"/>
                <p:cNvSpPr>
                  <a:spLocks/>
                </p:cNvSpPr>
                <p:nvPr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2" name="Freeform 44"/>
                <p:cNvSpPr>
                  <a:spLocks/>
                </p:cNvSpPr>
                <p:nvPr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3" name="Freeform 45"/>
                <p:cNvSpPr>
                  <a:spLocks/>
                </p:cNvSpPr>
                <p:nvPr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7" name="Freeform 49"/>
                <p:cNvSpPr>
                  <a:spLocks/>
                </p:cNvSpPr>
                <p:nvPr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8" name="Freeform 50"/>
                <p:cNvSpPr>
                  <a:spLocks/>
                </p:cNvSpPr>
                <p:nvPr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2" name="Freeform 54"/>
                <p:cNvSpPr>
                  <a:spLocks/>
                </p:cNvSpPr>
                <p:nvPr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3" name="Freeform 55"/>
                <p:cNvSpPr>
                  <a:spLocks/>
                </p:cNvSpPr>
                <p:nvPr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7" name="Freeform 59"/>
                <p:cNvSpPr>
                  <a:spLocks/>
                </p:cNvSpPr>
                <p:nvPr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8" name="Freeform 60"/>
                <p:cNvSpPr>
                  <a:spLocks/>
                </p:cNvSpPr>
                <p:nvPr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89" name="Freeform 61"/>
                <p:cNvSpPr>
                  <a:spLocks/>
                </p:cNvSpPr>
                <p:nvPr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0" name="Freeform 62"/>
                <p:cNvSpPr>
                  <a:spLocks/>
                </p:cNvSpPr>
                <p:nvPr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1" name="Freeform 63"/>
                <p:cNvSpPr>
                  <a:spLocks/>
                </p:cNvSpPr>
                <p:nvPr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2" name="Freeform 64"/>
                <p:cNvSpPr>
                  <a:spLocks/>
                </p:cNvSpPr>
                <p:nvPr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3" name="Freeform 65"/>
                <p:cNvSpPr>
                  <a:spLocks/>
                </p:cNvSpPr>
                <p:nvPr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4" name="Freeform 66"/>
                <p:cNvSpPr>
                  <a:spLocks/>
                </p:cNvSpPr>
                <p:nvPr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95" name="Group 67"/>
              <p:cNvGrpSpPr>
                <a:grpSpLocks/>
              </p:cNvGrpSpPr>
              <p:nvPr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0" name="Freeform 72"/>
                <p:cNvSpPr>
                  <a:spLocks/>
                </p:cNvSpPr>
                <p:nvPr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1" name="Freeform 73"/>
                <p:cNvSpPr>
                  <a:spLocks/>
                </p:cNvSpPr>
                <p:nvPr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2" name="Freeform 74"/>
                <p:cNvSpPr>
                  <a:spLocks/>
                </p:cNvSpPr>
                <p:nvPr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3" name="Freeform 75"/>
                <p:cNvSpPr>
                  <a:spLocks/>
                </p:cNvSpPr>
                <p:nvPr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4" name="Freeform 76"/>
                <p:cNvSpPr>
                  <a:spLocks/>
                </p:cNvSpPr>
                <p:nvPr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5" name="Freeform 77"/>
                <p:cNvSpPr>
                  <a:spLocks/>
                </p:cNvSpPr>
                <p:nvPr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6" name="Freeform 78"/>
                <p:cNvSpPr>
                  <a:spLocks/>
                </p:cNvSpPr>
                <p:nvPr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7" name="Freeform 79"/>
                <p:cNvSpPr>
                  <a:spLocks/>
                </p:cNvSpPr>
                <p:nvPr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8" name="Freeform 80"/>
                <p:cNvSpPr>
                  <a:spLocks/>
                </p:cNvSpPr>
                <p:nvPr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09" name="Freeform 81"/>
                <p:cNvSpPr>
                  <a:spLocks/>
                </p:cNvSpPr>
                <p:nvPr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0" name="Freeform 82"/>
                <p:cNvSpPr>
                  <a:spLocks/>
                </p:cNvSpPr>
                <p:nvPr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1" name="Freeform 83"/>
                <p:cNvSpPr>
                  <a:spLocks/>
                </p:cNvSpPr>
                <p:nvPr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2" name="Freeform 84"/>
                <p:cNvSpPr>
                  <a:spLocks/>
                </p:cNvSpPr>
                <p:nvPr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3" name="Freeform 85"/>
                <p:cNvSpPr>
                  <a:spLocks/>
                </p:cNvSpPr>
                <p:nvPr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4" name="Freeform 86"/>
                <p:cNvSpPr>
                  <a:spLocks/>
                </p:cNvSpPr>
                <p:nvPr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5" name="Freeform 87"/>
                <p:cNvSpPr>
                  <a:spLocks/>
                </p:cNvSpPr>
                <p:nvPr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6" name="Freeform 88"/>
                <p:cNvSpPr>
                  <a:spLocks/>
                </p:cNvSpPr>
                <p:nvPr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7" name="Freeform 89"/>
                <p:cNvSpPr>
                  <a:spLocks/>
                </p:cNvSpPr>
                <p:nvPr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>
                    <a:gd name="T0" fmla="*/ 73 w 438"/>
                    <a:gd name="T1" fmla="*/ 1 h 152"/>
                    <a:gd name="T2" fmla="*/ 438 w 438"/>
                    <a:gd name="T3" fmla="*/ 0 h 152"/>
                    <a:gd name="T4" fmla="*/ 416 w 438"/>
                    <a:gd name="T5" fmla="*/ 54 h 152"/>
                    <a:gd name="T6" fmla="*/ 397 w 438"/>
                    <a:gd name="T7" fmla="*/ 68 h 152"/>
                    <a:gd name="T8" fmla="*/ 392 w 438"/>
                    <a:gd name="T9" fmla="*/ 70 h 152"/>
                    <a:gd name="T10" fmla="*/ 375 w 438"/>
                    <a:gd name="T11" fmla="*/ 73 h 152"/>
                    <a:gd name="T12" fmla="*/ 361 w 438"/>
                    <a:gd name="T13" fmla="*/ 88 h 152"/>
                    <a:gd name="T14" fmla="*/ 362 w 438"/>
                    <a:gd name="T15" fmla="*/ 99 h 152"/>
                    <a:gd name="T16" fmla="*/ 364 w 438"/>
                    <a:gd name="T17" fmla="*/ 107 h 152"/>
                    <a:gd name="T18" fmla="*/ 366 w 438"/>
                    <a:gd name="T19" fmla="*/ 113 h 152"/>
                    <a:gd name="T20" fmla="*/ 362 w 438"/>
                    <a:gd name="T21" fmla="*/ 122 h 152"/>
                    <a:gd name="T22" fmla="*/ 351 w 438"/>
                    <a:gd name="T23" fmla="*/ 120 h 152"/>
                    <a:gd name="T24" fmla="*/ 342 w 438"/>
                    <a:gd name="T25" fmla="*/ 129 h 152"/>
                    <a:gd name="T26" fmla="*/ 347 w 438"/>
                    <a:gd name="T27" fmla="*/ 105 h 152"/>
                    <a:gd name="T28" fmla="*/ 338 w 438"/>
                    <a:gd name="T29" fmla="*/ 100 h 152"/>
                    <a:gd name="T30" fmla="*/ 344 w 438"/>
                    <a:gd name="T31" fmla="*/ 93 h 152"/>
                    <a:gd name="T32" fmla="*/ 342 w 438"/>
                    <a:gd name="T33" fmla="*/ 89 h 152"/>
                    <a:gd name="T34" fmla="*/ 320 w 438"/>
                    <a:gd name="T35" fmla="*/ 94 h 152"/>
                    <a:gd name="T36" fmla="*/ 317 w 438"/>
                    <a:gd name="T37" fmla="*/ 85 h 152"/>
                    <a:gd name="T38" fmla="*/ 297 w 438"/>
                    <a:gd name="T39" fmla="*/ 94 h 152"/>
                    <a:gd name="T40" fmla="*/ 320 w 438"/>
                    <a:gd name="T41" fmla="*/ 103 h 152"/>
                    <a:gd name="T42" fmla="*/ 305 w 438"/>
                    <a:gd name="T43" fmla="*/ 117 h 152"/>
                    <a:gd name="T44" fmla="*/ 311 w 438"/>
                    <a:gd name="T45" fmla="*/ 126 h 152"/>
                    <a:gd name="T46" fmla="*/ 315 w 438"/>
                    <a:gd name="T47" fmla="*/ 138 h 152"/>
                    <a:gd name="T48" fmla="*/ 309 w 438"/>
                    <a:gd name="T49" fmla="*/ 139 h 152"/>
                    <a:gd name="T50" fmla="*/ 314 w 438"/>
                    <a:gd name="T51" fmla="*/ 144 h 152"/>
                    <a:gd name="T52" fmla="*/ 307 w 438"/>
                    <a:gd name="T53" fmla="*/ 152 h 152"/>
                    <a:gd name="T54" fmla="*/ 0 w 438"/>
                    <a:gd name="T55" fmla="*/ 149 h 152"/>
                    <a:gd name="T56" fmla="*/ 73 w 438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8" name="Freeform 90"/>
                <p:cNvSpPr>
                  <a:spLocks/>
                </p:cNvSpPr>
                <p:nvPr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19" name="Freeform 91"/>
                <p:cNvSpPr>
                  <a:spLocks/>
                </p:cNvSpPr>
                <p:nvPr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0" name="Freeform 92"/>
                <p:cNvSpPr>
                  <a:spLocks/>
                </p:cNvSpPr>
                <p:nvPr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2" name="Freeform 94"/>
                <p:cNvSpPr>
                  <a:spLocks/>
                </p:cNvSpPr>
                <p:nvPr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3" name="Freeform 95"/>
                <p:cNvSpPr>
                  <a:spLocks/>
                </p:cNvSpPr>
                <p:nvPr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4" name="Freeform 96"/>
                <p:cNvSpPr>
                  <a:spLocks/>
                </p:cNvSpPr>
                <p:nvPr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5" name="Freeform 97"/>
                <p:cNvSpPr>
                  <a:spLocks/>
                </p:cNvSpPr>
                <p:nvPr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6" name="Freeform 98"/>
                <p:cNvSpPr>
                  <a:spLocks/>
                </p:cNvSpPr>
                <p:nvPr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7" name="Freeform 99"/>
                <p:cNvSpPr>
                  <a:spLocks/>
                </p:cNvSpPr>
                <p:nvPr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8" name="Freeform 100"/>
                <p:cNvSpPr>
                  <a:spLocks/>
                </p:cNvSpPr>
                <p:nvPr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29" name="Freeform 101"/>
                <p:cNvSpPr>
                  <a:spLocks/>
                </p:cNvSpPr>
                <p:nvPr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33" name="Freeform 105"/>
                <p:cNvSpPr>
                  <a:spLocks/>
                </p:cNvSpPr>
                <p:nvPr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34" name="Freeform 106"/>
                <p:cNvSpPr>
                  <a:spLocks/>
                </p:cNvSpPr>
                <p:nvPr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35" name="Freeform 107"/>
                <p:cNvSpPr>
                  <a:spLocks/>
                </p:cNvSpPr>
                <p:nvPr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36" name="Freeform 108"/>
                <p:cNvSpPr>
                  <a:spLocks/>
                </p:cNvSpPr>
                <p:nvPr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37" name="Freeform 109"/>
                <p:cNvSpPr>
                  <a:spLocks/>
                </p:cNvSpPr>
                <p:nvPr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2638" name="Group 110"/>
            <p:cNvGrpSpPr>
              <a:grpSpLocks/>
            </p:cNvGrpSpPr>
            <p:nvPr/>
          </p:nvGrpSpPr>
          <p:grpSpPr bwMode="auto">
            <a:xfrm>
              <a:off x="798" y="111"/>
              <a:ext cx="4702" cy="418"/>
              <a:chOff x="798" y="255"/>
              <a:chExt cx="4702" cy="418"/>
            </a:xfrm>
          </p:grpSpPr>
          <p:sp>
            <p:nvSpPr>
              <p:cNvPr id="22639" name="Line 111"/>
              <p:cNvSpPr>
                <a:spLocks noChangeShapeType="1"/>
              </p:cNvSpPr>
              <p:nvPr/>
            </p:nvSpPr>
            <p:spPr bwMode="white">
              <a:xfrm>
                <a:off x="798" y="476"/>
                <a:ext cx="470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0" name="Line 112"/>
              <p:cNvSpPr>
                <a:spLocks noChangeShapeType="1"/>
              </p:cNvSpPr>
              <p:nvPr/>
            </p:nvSpPr>
            <p:spPr bwMode="white">
              <a:xfrm>
                <a:off x="102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1" name="Line 113"/>
              <p:cNvSpPr>
                <a:spLocks noChangeShapeType="1"/>
              </p:cNvSpPr>
              <p:nvPr/>
            </p:nvSpPr>
            <p:spPr bwMode="white">
              <a:xfrm>
                <a:off x="125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2" name="Line 114"/>
              <p:cNvSpPr>
                <a:spLocks noChangeShapeType="1"/>
              </p:cNvSpPr>
              <p:nvPr/>
            </p:nvSpPr>
            <p:spPr bwMode="white">
              <a:xfrm>
                <a:off x="148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3" name="Line 115"/>
              <p:cNvSpPr>
                <a:spLocks noChangeShapeType="1"/>
              </p:cNvSpPr>
              <p:nvPr/>
            </p:nvSpPr>
            <p:spPr bwMode="white">
              <a:xfrm>
                <a:off x="171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4" name="Line 116"/>
              <p:cNvSpPr>
                <a:spLocks noChangeShapeType="1"/>
              </p:cNvSpPr>
              <p:nvPr/>
            </p:nvSpPr>
            <p:spPr bwMode="white">
              <a:xfrm>
                <a:off x="193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5" name="Line 117"/>
              <p:cNvSpPr>
                <a:spLocks noChangeShapeType="1"/>
              </p:cNvSpPr>
              <p:nvPr/>
            </p:nvSpPr>
            <p:spPr bwMode="white">
              <a:xfrm>
                <a:off x="216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6" name="Line 118"/>
              <p:cNvSpPr>
                <a:spLocks noChangeShapeType="1"/>
              </p:cNvSpPr>
              <p:nvPr/>
            </p:nvSpPr>
            <p:spPr bwMode="white">
              <a:xfrm>
                <a:off x="239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7" name="Line 119"/>
              <p:cNvSpPr>
                <a:spLocks noChangeShapeType="1"/>
              </p:cNvSpPr>
              <p:nvPr/>
            </p:nvSpPr>
            <p:spPr bwMode="white">
              <a:xfrm>
                <a:off x="262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8" name="Line 120"/>
              <p:cNvSpPr>
                <a:spLocks noChangeShapeType="1"/>
              </p:cNvSpPr>
              <p:nvPr/>
            </p:nvSpPr>
            <p:spPr bwMode="white">
              <a:xfrm>
                <a:off x="285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9" name="Line 121"/>
              <p:cNvSpPr>
                <a:spLocks noChangeShapeType="1"/>
              </p:cNvSpPr>
              <p:nvPr/>
            </p:nvSpPr>
            <p:spPr bwMode="white">
              <a:xfrm>
                <a:off x="307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0" name="Line 122"/>
              <p:cNvSpPr>
                <a:spLocks noChangeShapeType="1"/>
              </p:cNvSpPr>
              <p:nvPr/>
            </p:nvSpPr>
            <p:spPr bwMode="white">
              <a:xfrm>
                <a:off x="330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1" name="Line 123"/>
              <p:cNvSpPr>
                <a:spLocks noChangeShapeType="1"/>
              </p:cNvSpPr>
              <p:nvPr/>
            </p:nvSpPr>
            <p:spPr bwMode="white">
              <a:xfrm>
                <a:off x="353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2" name="Line 124"/>
              <p:cNvSpPr>
                <a:spLocks noChangeShapeType="1"/>
              </p:cNvSpPr>
              <p:nvPr/>
            </p:nvSpPr>
            <p:spPr bwMode="white">
              <a:xfrm>
                <a:off x="376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3" name="Line 125"/>
              <p:cNvSpPr>
                <a:spLocks noChangeShapeType="1"/>
              </p:cNvSpPr>
              <p:nvPr/>
            </p:nvSpPr>
            <p:spPr bwMode="white">
              <a:xfrm>
                <a:off x="399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4" name="Line 126"/>
              <p:cNvSpPr>
                <a:spLocks noChangeShapeType="1"/>
              </p:cNvSpPr>
              <p:nvPr/>
            </p:nvSpPr>
            <p:spPr bwMode="white">
              <a:xfrm>
                <a:off x="421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5" name="Line 127"/>
              <p:cNvSpPr>
                <a:spLocks noChangeShapeType="1"/>
              </p:cNvSpPr>
              <p:nvPr/>
            </p:nvSpPr>
            <p:spPr bwMode="white">
              <a:xfrm>
                <a:off x="444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6" name="Line 128"/>
              <p:cNvSpPr>
                <a:spLocks noChangeShapeType="1"/>
              </p:cNvSpPr>
              <p:nvPr/>
            </p:nvSpPr>
            <p:spPr bwMode="white">
              <a:xfrm>
                <a:off x="467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7" name="Line 129"/>
              <p:cNvSpPr>
                <a:spLocks noChangeShapeType="1"/>
              </p:cNvSpPr>
              <p:nvPr/>
            </p:nvSpPr>
            <p:spPr bwMode="white">
              <a:xfrm>
                <a:off x="490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8" name="Line 130"/>
              <p:cNvSpPr>
                <a:spLocks noChangeShapeType="1"/>
              </p:cNvSpPr>
              <p:nvPr/>
            </p:nvSpPr>
            <p:spPr bwMode="white">
              <a:xfrm>
                <a:off x="513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9" name="Line 131"/>
              <p:cNvSpPr>
                <a:spLocks noChangeShapeType="1"/>
              </p:cNvSpPr>
              <p:nvPr/>
            </p:nvSpPr>
            <p:spPr bwMode="white">
              <a:xfrm>
                <a:off x="535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660" name="Group 132"/>
            <p:cNvGrpSpPr>
              <a:grpSpLocks/>
            </p:cNvGrpSpPr>
            <p:nvPr/>
          </p:nvGrpSpPr>
          <p:grpSpPr bwMode="auto">
            <a:xfrm>
              <a:off x="1208" y="109"/>
              <a:ext cx="3694" cy="423"/>
              <a:chOff x="1034" y="245"/>
              <a:chExt cx="3694" cy="423"/>
            </a:xfrm>
          </p:grpSpPr>
          <p:sp>
            <p:nvSpPr>
              <p:cNvPr id="22661" name="Line 133"/>
              <p:cNvSpPr>
                <a:spLocks noChangeShapeType="1"/>
              </p:cNvSpPr>
              <p:nvPr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2" name="Line 134"/>
              <p:cNvSpPr>
                <a:spLocks noChangeShapeType="1"/>
              </p:cNvSpPr>
              <p:nvPr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3" name="Line 135"/>
              <p:cNvSpPr>
                <a:spLocks noChangeShapeType="1"/>
              </p:cNvSpPr>
              <p:nvPr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4" name="Line 136"/>
              <p:cNvSpPr>
                <a:spLocks noChangeShapeType="1"/>
              </p:cNvSpPr>
              <p:nvPr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5" name="Line 137"/>
              <p:cNvSpPr>
                <a:spLocks noChangeShapeType="1"/>
              </p:cNvSpPr>
              <p:nvPr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6" name="Line 138"/>
              <p:cNvSpPr>
                <a:spLocks noChangeShapeType="1"/>
              </p:cNvSpPr>
              <p:nvPr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7" name="Line 139"/>
              <p:cNvSpPr>
                <a:spLocks noChangeShapeType="1"/>
              </p:cNvSpPr>
              <p:nvPr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8" name="Line 140"/>
              <p:cNvSpPr>
                <a:spLocks noChangeShapeType="1"/>
              </p:cNvSpPr>
              <p:nvPr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9" name="Line 141"/>
              <p:cNvSpPr>
                <a:spLocks noChangeShapeType="1"/>
              </p:cNvSpPr>
              <p:nvPr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0" name="Line 142"/>
              <p:cNvSpPr>
                <a:spLocks noChangeShapeType="1"/>
              </p:cNvSpPr>
              <p:nvPr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1" name="Line 143"/>
              <p:cNvSpPr>
                <a:spLocks noChangeShapeType="1"/>
              </p:cNvSpPr>
              <p:nvPr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2" name="Line 144"/>
              <p:cNvSpPr>
                <a:spLocks noChangeShapeType="1"/>
              </p:cNvSpPr>
              <p:nvPr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3" name="Line 145"/>
              <p:cNvSpPr>
                <a:spLocks noChangeShapeType="1"/>
              </p:cNvSpPr>
              <p:nvPr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4" name="Line 146"/>
              <p:cNvSpPr>
                <a:spLocks noChangeShapeType="1"/>
              </p:cNvSpPr>
              <p:nvPr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5" name="Line 147"/>
              <p:cNvSpPr>
                <a:spLocks noChangeShapeType="1"/>
              </p:cNvSpPr>
              <p:nvPr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6" name="Line 148"/>
              <p:cNvSpPr>
                <a:spLocks noChangeShapeType="1"/>
              </p:cNvSpPr>
              <p:nvPr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7" name="Line 149"/>
              <p:cNvSpPr>
                <a:spLocks noChangeShapeType="1"/>
              </p:cNvSpPr>
              <p:nvPr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8" name="Line 150"/>
              <p:cNvSpPr>
                <a:spLocks noChangeShapeType="1"/>
              </p:cNvSpPr>
              <p:nvPr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9" name="Line 151"/>
              <p:cNvSpPr>
                <a:spLocks noChangeShapeType="1"/>
              </p:cNvSpPr>
              <p:nvPr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80" name="Line 152"/>
              <p:cNvSpPr>
                <a:spLocks noChangeShapeType="1"/>
              </p:cNvSpPr>
              <p:nvPr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81" name="Line 153"/>
              <p:cNvSpPr>
                <a:spLocks noChangeShapeType="1"/>
              </p:cNvSpPr>
              <p:nvPr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82" name="Line 154"/>
              <p:cNvSpPr>
                <a:spLocks noChangeShapeType="1"/>
              </p:cNvSpPr>
              <p:nvPr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83" name="Line 155"/>
              <p:cNvSpPr>
                <a:spLocks noChangeShapeType="1"/>
              </p:cNvSpPr>
              <p:nvPr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84" name="Line 156"/>
              <p:cNvSpPr>
                <a:spLocks noChangeShapeType="1"/>
              </p:cNvSpPr>
              <p:nvPr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85" name="Line 157"/>
              <p:cNvSpPr>
                <a:spLocks noChangeShapeType="1"/>
              </p:cNvSpPr>
              <p:nvPr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5384"/>
            <a:ext cx="457201" cy="46721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09600" y="20751"/>
            <a:ext cx="2457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BỘ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CÔNG</a:t>
            </a:r>
            <a:r>
              <a:rPr 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THƯƠNG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algn="ctr"/>
            <a:r>
              <a:rPr lang="en-US" sz="1200" b="1" spc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CỤC</a:t>
            </a:r>
            <a:r>
              <a:rPr lang="en-US" sz="1200" b="1" spc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spc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XUẤT</a:t>
            </a:r>
            <a:r>
              <a:rPr lang="en-US" sz="1200" b="1" spc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spc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NHẬP</a:t>
            </a:r>
            <a:r>
              <a:rPr lang="en-US" sz="1200" b="1" spc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spc="1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KHẨU</a:t>
            </a:r>
            <a:endParaRPr lang="en-US" sz="1200" b="1" spc="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5" y="529762"/>
            <a:ext cx="9112437" cy="3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95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304799" y="697706"/>
            <a:ext cx="855573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304802" y="1610916"/>
            <a:ext cx="8555731" cy="313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ldNum" idx="12"/>
          </p:nvPr>
        </p:nvSpPr>
        <p:spPr>
          <a:xfrm>
            <a:off x="6553202" y="4800601"/>
            <a:ext cx="2307331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oogle Shape;13;p26"/>
          <p:cNvGrpSpPr/>
          <p:nvPr/>
        </p:nvGrpSpPr>
        <p:grpSpPr>
          <a:xfrm>
            <a:off x="533400" y="0"/>
            <a:ext cx="8600326" cy="514350"/>
            <a:chOff x="664" y="104"/>
            <a:chExt cx="4848" cy="432"/>
          </a:xfrm>
        </p:grpSpPr>
        <p:sp>
          <p:nvSpPr>
            <p:cNvPr id="14" name="Google Shape;14;p26"/>
            <p:cNvSpPr/>
            <p:nvPr/>
          </p:nvSpPr>
          <p:spPr>
            <a:xfrm>
              <a:off x="664" y="104"/>
              <a:ext cx="4848" cy="432"/>
            </a:xfrm>
            <a:custGeom>
              <a:avLst/>
              <a:gdLst/>
              <a:ahLst/>
              <a:cxnLst/>
              <a:rect l="l" t="t" r="r" b="b"/>
              <a:pathLst>
                <a:path w="4848" h="432" extrusionOk="0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" name="Google Shape;15;p26"/>
            <p:cNvGrpSpPr/>
            <p:nvPr/>
          </p:nvGrpSpPr>
          <p:grpSpPr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16" name="Google Shape;16;p26"/>
              <p:cNvGrpSpPr/>
              <p:nvPr/>
            </p:nvGrpSpPr>
            <p:grpSpPr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17" name="Google Shape;17;p26"/>
                <p:cNvSpPr/>
                <p:nvPr/>
              </p:nvSpPr>
              <p:spPr>
                <a:xfrm>
                  <a:off x="2257" y="633"/>
                  <a:ext cx="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23" extrusionOk="0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" name="Google Shape;18;p26"/>
                <p:cNvSpPr/>
                <p:nvPr/>
              </p:nvSpPr>
              <p:spPr>
                <a:xfrm>
                  <a:off x="2332" y="660"/>
                  <a:ext cx="9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3" extrusionOk="0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" name="Google Shape;19;p26"/>
                <p:cNvSpPr/>
                <p:nvPr/>
              </p:nvSpPr>
              <p:spPr>
                <a:xfrm>
                  <a:off x="2120" y="616"/>
                  <a:ext cx="13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42" extrusionOk="0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" name="Google Shape;20;p26"/>
                <p:cNvSpPr/>
                <p:nvPr/>
              </p:nvSpPr>
              <p:spPr>
                <a:xfrm>
                  <a:off x="1967" y="629"/>
                  <a:ext cx="11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6" extrusionOk="0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" name="Google Shape;21;p26"/>
                <p:cNvSpPr/>
                <p:nvPr/>
              </p:nvSpPr>
              <p:spPr>
                <a:xfrm>
                  <a:off x="1921" y="635"/>
                  <a:ext cx="28" cy="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6" extrusionOk="0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22;p26"/>
                <p:cNvSpPr/>
                <p:nvPr/>
              </p:nvSpPr>
              <p:spPr>
                <a:xfrm>
                  <a:off x="1892" y="634"/>
                  <a:ext cx="29" cy="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47" extrusionOk="0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" name="Google Shape;23;p26"/>
                <p:cNvSpPr/>
                <p:nvPr/>
              </p:nvSpPr>
              <p:spPr>
                <a:xfrm>
                  <a:off x="1735" y="547"/>
                  <a:ext cx="151" cy="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277" extrusionOk="0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24;p26"/>
                <p:cNvSpPr/>
                <p:nvPr/>
              </p:nvSpPr>
              <p:spPr>
                <a:xfrm>
                  <a:off x="1827" y="541"/>
                  <a:ext cx="67" cy="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206" extrusionOk="0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5" name="Google Shape;25;p26"/>
                <p:cNvSpPr/>
                <p:nvPr/>
              </p:nvSpPr>
              <p:spPr>
                <a:xfrm>
                  <a:off x="1892" y="572"/>
                  <a:ext cx="47" cy="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8" extrusionOk="0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26;p26"/>
                <p:cNvSpPr/>
                <p:nvPr/>
              </p:nvSpPr>
              <p:spPr>
                <a:xfrm>
                  <a:off x="1890" y="588"/>
                  <a:ext cx="32" cy="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04" extrusionOk="0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" name="Google Shape;27;p26"/>
                <p:cNvSpPr/>
                <p:nvPr/>
              </p:nvSpPr>
              <p:spPr>
                <a:xfrm>
                  <a:off x="1944" y="569"/>
                  <a:ext cx="16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61" extrusionOk="0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8" name="Google Shape;28;p26"/>
                <p:cNvSpPr/>
                <p:nvPr/>
              </p:nvSpPr>
              <p:spPr>
                <a:xfrm>
                  <a:off x="1948" y="600"/>
                  <a:ext cx="20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9" extrusionOk="0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9" name="Google Shape;29;p26"/>
                <p:cNvSpPr/>
                <p:nvPr/>
              </p:nvSpPr>
              <p:spPr>
                <a:xfrm>
                  <a:off x="1969" y="585"/>
                  <a:ext cx="26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48" extrusionOk="0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0" name="Google Shape;30;p26"/>
                <p:cNvSpPr/>
                <p:nvPr/>
              </p:nvSpPr>
              <p:spPr>
                <a:xfrm>
                  <a:off x="1976" y="593"/>
                  <a:ext cx="122" cy="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182" extrusionOk="0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1" name="Google Shape;31;p26"/>
                <p:cNvSpPr/>
                <p:nvPr/>
              </p:nvSpPr>
              <p:spPr>
                <a:xfrm>
                  <a:off x="2082" y="599"/>
                  <a:ext cx="33" cy="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8" extrusionOk="0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2" name="Google Shape;32;p26"/>
                <p:cNvSpPr/>
                <p:nvPr/>
              </p:nvSpPr>
              <p:spPr>
                <a:xfrm>
                  <a:off x="2152" y="544"/>
                  <a:ext cx="8" cy="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" name="Google Shape;33;p26"/>
                <p:cNvSpPr/>
                <p:nvPr/>
              </p:nvSpPr>
              <p:spPr>
                <a:xfrm>
                  <a:off x="2194" y="584"/>
                  <a:ext cx="11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22" extrusionOk="0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" name="Google Shape;34;p26"/>
                <p:cNvSpPr/>
                <p:nvPr/>
              </p:nvSpPr>
              <p:spPr>
                <a:xfrm>
                  <a:off x="2059" y="494"/>
                  <a:ext cx="8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5" name="Google Shape;35;p26"/>
                <p:cNvSpPr/>
                <p:nvPr/>
              </p:nvSpPr>
              <p:spPr>
                <a:xfrm>
                  <a:off x="1988" y="536"/>
                  <a:ext cx="8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" name="Google Shape;36;p26"/>
                <p:cNvSpPr/>
                <p:nvPr/>
              </p:nvSpPr>
              <p:spPr>
                <a:xfrm>
                  <a:off x="1910" y="523"/>
                  <a:ext cx="34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80" extrusionOk="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" name="Google Shape;37;p26"/>
                <p:cNvSpPr/>
                <p:nvPr/>
              </p:nvSpPr>
              <p:spPr>
                <a:xfrm>
                  <a:off x="1899" y="466"/>
                  <a:ext cx="40" cy="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74" extrusionOk="0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" name="Google Shape;38;p26"/>
                <p:cNvSpPr/>
                <p:nvPr/>
              </p:nvSpPr>
              <p:spPr>
                <a:xfrm>
                  <a:off x="1909" y="508"/>
                  <a:ext cx="14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0" extrusionOk="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9" name="Google Shape;39;p26"/>
                <p:cNvSpPr/>
                <p:nvPr/>
              </p:nvSpPr>
              <p:spPr>
                <a:xfrm>
                  <a:off x="1881" y="512"/>
                  <a:ext cx="1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50" extrusionOk="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" name="Google Shape;40;p26"/>
                <p:cNvSpPr/>
                <p:nvPr/>
              </p:nvSpPr>
              <p:spPr>
                <a:xfrm>
                  <a:off x="2930" y="489"/>
                  <a:ext cx="299" cy="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281" extrusionOk="0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1" name="Google Shape;41;p26"/>
                <p:cNvSpPr/>
                <p:nvPr/>
              </p:nvSpPr>
              <p:spPr>
                <a:xfrm>
                  <a:off x="2534" y="242"/>
                  <a:ext cx="420" cy="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844" extrusionOk="0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" name="Google Shape;42;p26"/>
                <p:cNvSpPr/>
                <p:nvPr/>
              </p:nvSpPr>
              <p:spPr>
                <a:xfrm>
                  <a:off x="2405" y="445"/>
                  <a:ext cx="15" cy="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48" extrusionOk="0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3" name="Google Shape;43;p26"/>
                <p:cNvSpPr/>
                <p:nvPr/>
              </p:nvSpPr>
              <p:spPr>
                <a:xfrm>
                  <a:off x="2393" y="439"/>
                  <a:ext cx="16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7" extrusionOk="0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" name="Google Shape;44;p26"/>
                <p:cNvSpPr/>
                <p:nvPr/>
              </p:nvSpPr>
              <p:spPr>
                <a:xfrm>
                  <a:off x="2878" y="406"/>
                  <a:ext cx="73" cy="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6" extrusionOk="0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5" name="Google Shape;45;p26"/>
                <p:cNvSpPr/>
                <p:nvPr/>
              </p:nvSpPr>
              <p:spPr>
                <a:xfrm>
                  <a:off x="2955" y="433"/>
                  <a:ext cx="59" cy="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6" name="Google Shape;46;p26"/>
                <p:cNvSpPr/>
                <p:nvPr/>
              </p:nvSpPr>
              <p:spPr>
                <a:xfrm>
                  <a:off x="2924" y="441"/>
                  <a:ext cx="24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42" extrusionOk="0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7" name="Google Shape;47;p26"/>
                <p:cNvSpPr/>
                <p:nvPr/>
              </p:nvSpPr>
              <p:spPr>
                <a:xfrm>
                  <a:off x="2908" y="398"/>
                  <a:ext cx="16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52" extrusionOk="0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8" name="Google Shape;48;p26"/>
                <p:cNvSpPr/>
                <p:nvPr/>
              </p:nvSpPr>
              <p:spPr>
                <a:xfrm>
                  <a:off x="3035" y="452"/>
                  <a:ext cx="19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80" extrusionOk="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9" name="Google Shape;49;p26"/>
                <p:cNvSpPr/>
                <p:nvPr/>
              </p:nvSpPr>
              <p:spPr>
                <a:xfrm>
                  <a:off x="2696" y="247"/>
                  <a:ext cx="205" cy="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64" extrusionOk="0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0" name="Google Shape;50;p26"/>
                <p:cNvSpPr/>
                <p:nvPr/>
              </p:nvSpPr>
              <p:spPr>
                <a:xfrm>
                  <a:off x="2515" y="246"/>
                  <a:ext cx="190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1" extrusionOk="0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1" name="Google Shape;51;p26"/>
                <p:cNvSpPr/>
                <p:nvPr/>
              </p:nvSpPr>
              <p:spPr>
                <a:xfrm>
                  <a:off x="2096" y="275"/>
                  <a:ext cx="18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9" extrusionOk="0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2" name="Google Shape;52;p26"/>
                <p:cNvSpPr/>
                <p:nvPr/>
              </p:nvSpPr>
              <p:spPr>
                <a:xfrm>
                  <a:off x="1606" y="246"/>
                  <a:ext cx="436" cy="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52" extrusionOk="0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3" name="Google Shape;53;p26"/>
                <p:cNvSpPr/>
                <p:nvPr/>
              </p:nvSpPr>
              <p:spPr>
                <a:xfrm>
                  <a:off x="2043" y="241"/>
                  <a:ext cx="2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5" extrusionOk="0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4" name="Google Shape;54;p26"/>
                <p:cNvSpPr/>
                <p:nvPr/>
              </p:nvSpPr>
              <p:spPr>
                <a:xfrm>
                  <a:off x="2031" y="287"/>
                  <a:ext cx="59" cy="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03" extrusionOk="0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5" name="Google Shape;55;p26"/>
                <p:cNvSpPr/>
                <p:nvPr/>
              </p:nvSpPr>
              <p:spPr>
                <a:xfrm>
                  <a:off x="1968" y="319"/>
                  <a:ext cx="80" cy="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214" extrusionOk="0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6" name="Google Shape;56;p26"/>
                <p:cNvSpPr/>
                <p:nvPr/>
              </p:nvSpPr>
              <p:spPr>
                <a:xfrm>
                  <a:off x="2021" y="340"/>
                  <a:ext cx="6" cy="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7" name="Google Shape;57;p26"/>
                <p:cNvSpPr/>
                <p:nvPr/>
              </p:nvSpPr>
              <p:spPr>
                <a:xfrm>
                  <a:off x="1573" y="389"/>
                  <a:ext cx="347" cy="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564" extrusionOk="0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8" name="Google Shape;58;p26"/>
                <p:cNvSpPr/>
                <p:nvPr/>
              </p:nvSpPr>
              <p:spPr>
                <a:xfrm>
                  <a:off x="1634" y="519"/>
                  <a:ext cx="19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85" extrusionOk="0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9" name="Google Shape;59;p26"/>
                <p:cNvSpPr/>
                <p:nvPr/>
              </p:nvSpPr>
              <p:spPr>
                <a:xfrm>
                  <a:off x="1900" y="421"/>
                  <a:ext cx="18" cy="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74" extrusionOk="0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0" name="Google Shape;60;p26"/>
                <p:cNvSpPr/>
                <p:nvPr/>
              </p:nvSpPr>
              <p:spPr>
                <a:xfrm>
                  <a:off x="1951" y="409"/>
                  <a:ext cx="9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30" extrusionOk="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1" name="Google Shape;61;p26"/>
                <p:cNvSpPr/>
                <p:nvPr/>
              </p:nvSpPr>
              <p:spPr>
                <a:xfrm>
                  <a:off x="1021" y="314"/>
                  <a:ext cx="433" cy="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557" extrusionOk="0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2" name="Google Shape;62;p26"/>
                <p:cNvSpPr/>
                <p:nvPr/>
              </p:nvSpPr>
              <p:spPr>
                <a:xfrm>
                  <a:off x="1189" y="447"/>
                  <a:ext cx="163" cy="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347" extrusionOk="0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3" name="Google Shape;63;p26"/>
                <p:cNvSpPr/>
                <p:nvPr/>
              </p:nvSpPr>
              <p:spPr>
                <a:xfrm>
                  <a:off x="1476" y="611"/>
                  <a:ext cx="7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37" extrusionOk="0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4" name="Google Shape;64;p26"/>
                <p:cNvSpPr/>
                <p:nvPr/>
              </p:nvSpPr>
              <p:spPr>
                <a:xfrm>
                  <a:off x="1467" y="497"/>
                  <a:ext cx="9" cy="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0" extrusionOk="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5" name="Google Shape;65;p26"/>
                <p:cNvSpPr/>
                <p:nvPr/>
              </p:nvSpPr>
              <p:spPr>
                <a:xfrm>
                  <a:off x="1072" y="357"/>
                  <a:ext cx="25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0" extrusionOk="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6" name="Google Shape;66;p26"/>
                <p:cNvSpPr/>
                <p:nvPr/>
              </p:nvSpPr>
              <p:spPr>
                <a:xfrm>
                  <a:off x="1374" y="265"/>
                  <a:ext cx="295" cy="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696" extrusionOk="0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" name="Google Shape;67;p26"/>
                <p:cNvSpPr/>
                <p:nvPr/>
              </p:nvSpPr>
              <p:spPr>
                <a:xfrm>
                  <a:off x="1173" y="247"/>
                  <a:ext cx="591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149" extrusionOk="0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" name="Google Shape;68;p26"/>
                <p:cNvSpPr/>
                <p:nvPr/>
              </p:nvSpPr>
              <p:spPr>
                <a:xfrm>
                  <a:off x="1293" y="282"/>
                  <a:ext cx="13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0" extrusionOk="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9" name="Google Shape;69;p26"/>
                <p:cNvSpPr/>
                <p:nvPr/>
              </p:nvSpPr>
              <p:spPr>
                <a:xfrm>
                  <a:off x="1278" y="296"/>
                  <a:ext cx="19" cy="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2" extrusionOk="0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0" name="Google Shape;70;p26"/>
                <p:cNvSpPr/>
                <p:nvPr/>
              </p:nvSpPr>
              <p:spPr>
                <a:xfrm>
                  <a:off x="1340" y="337"/>
                  <a:ext cx="32" cy="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8" extrusionOk="0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1" name="Google Shape;71;p26"/>
                <p:cNvSpPr/>
                <p:nvPr/>
              </p:nvSpPr>
              <p:spPr>
                <a:xfrm>
                  <a:off x="1395" y="336"/>
                  <a:ext cx="18" cy="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4" extrusionOk="0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2" name="Google Shape;72;p26"/>
                <p:cNvSpPr/>
                <p:nvPr/>
              </p:nvSpPr>
              <p:spPr>
                <a:xfrm>
                  <a:off x="1248" y="295"/>
                  <a:ext cx="14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0" extrusionOk="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73" name="Google Shape;73;p26"/>
              <p:cNvGrpSpPr/>
              <p:nvPr/>
            </p:nvGrpSpPr>
            <p:grpSpPr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74" name="Google Shape;74;p26"/>
                <p:cNvSpPr/>
                <p:nvPr/>
              </p:nvSpPr>
              <p:spPr>
                <a:xfrm>
                  <a:off x="4808" y="616"/>
                  <a:ext cx="13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42" extrusionOk="0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5" name="Google Shape;75;p26"/>
                <p:cNvSpPr/>
                <p:nvPr/>
              </p:nvSpPr>
              <p:spPr>
                <a:xfrm>
                  <a:off x="4655" y="629"/>
                  <a:ext cx="11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6" extrusionOk="0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6" name="Google Shape;76;p26"/>
                <p:cNvSpPr/>
                <p:nvPr/>
              </p:nvSpPr>
              <p:spPr>
                <a:xfrm>
                  <a:off x="4609" y="635"/>
                  <a:ext cx="28" cy="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6" extrusionOk="0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7" name="Google Shape;77;p26"/>
                <p:cNvSpPr/>
                <p:nvPr/>
              </p:nvSpPr>
              <p:spPr>
                <a:xfrm>
                  <a:off x="4580" y="634"/>
                  <a:ext cx="29" cy="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47" extrusionOk="0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8" name="Google Shape;78;p26"/>
                <p:cNvSpPr/>
                <p:nvPr/>
              </p:nvSpPr>
              <p:spPr>
                <a:xfrm>
                  <a:off x="4423" y="547"/>
                  <a:ext cx="151" cy="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277" extrusionOk="0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9" name="Google Shape;79;p26"/>
                <p:cNvSpPr/>
                <p:nvPr/>
              </p:nvSpPr>
              <p:spPr>
                <a:xfrm>
                  <a:off x="4515" y="541"/>
                  <a:ext cx="67" cy="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206" extrusionOk="0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0" name="Google Shape;80;p26"/>
                <p:cNvSpPr/>
                <p:nvPr/>
              </p:nvSpPr>
              <p:spPr>
                <a:xfrm>
                  <a:off x="4580" y="572"/>
                  <a:ext cx="47" cy="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8" extrusionOk="0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1" name="Google Shape;81;p26"/>
                <p:cNvSpPr/>
                <p:nvPr/>
              </p:nvSpPr>
              <p:spPr>
                <a:xfrm>
                  <a:off x="4578" y="588"/>
                  <a:ext cx="32" cy="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04" extrusionOk="0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2" name="Google Shape;82;p26"/>
                <p:cNvSpPr/>
                <p:nvPr/>
              </p:nvSpPr>
              <p:spPr>
                <a:xfrm>
                  <a:off x="4632" y="569"/>
                  <a:ext cx="16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61" extrusionOk="0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3" name="Google Shape;83;p26"/>
                <p:cNvSpPr/>
                <p:nvPr/>
              </p:nvSpPr>
              <p:spPr>
                <a:xfrm>
                  <a:off x="4636" y="600"/>
                  <a:ext cx="20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9" extrusionOk="0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4" name="Google Shape;84;p26"/>
                <p:cNvSpPr/>
                <p:nvPr/>
              </p:nvSpPr>
              <p:spPr>
                <a:xfrm>
                  <a:off x="4657" y="585"/>
                  <a:ext cx="26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48" extrusionOk="0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5" name="Google Shape;85;p26"/>
                <p:cNvSpPr/>
                <p:nvPr/>
              </p:nvSpPr>
              <p:spPr>
                <a:xfrm>
                  <a:off x="4664" y="593"/>
                  <a:ext cx="122" cy="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182" extrusionOk="0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6" name="Google Shape;86;p26"/>
                <p:cNvSpPr/>
                <p:nvPr/>
              </p:nvSpPr>
              <p:spPr>
                <a:xfrm>
                  <a:off x="4770" y="599"/>
                  <a:ext cx="33" cy="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8" extrusionOk="0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7" name="Google Shape;87;p26"/>
                <p:cNvSpPr/>
                <p:nvPr/>
              </p:nvSpPr>
              <p:spPr>
                <a:xfrm>
                  <a:off x="4840" y="544"/>
                  <a:ext cx="8" cy="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8" name="Google Shape;88;p26"/>
                <p:cNvSpPr/>
                <p:nvPr/>
              </p:nvSpPr>
              <p:spPr>
                <a:xfrm>
                  <a:off x="4747" y="494"/>
                  <a:ext cx="8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9" name="Google Shape;89;p26"/>
                <p:cNvSpPr/>
                <p:nvPr/>
              </p:nvSpPr>
              <p:spPr>
                <a:xfrm>
                  <a:off x="4676" y="536"/>
                  <a:ext cx="8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0" name="Google Shape;90;p26"/>
                <p:cNvSpPr/>
                <p:nvPr/>
              </p:nvSpPr>
              <p:spPr>
                <a:xfrm>
                  <a:off x="4598" y="523"/>
                  <a:ext cx="34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80" extrusionOk="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1" name="Google Shape;91;p26"/>
                <p:cNvSpPr/>
                <p:nvPr/>
              </p:nvSpPr>
              <p:spPr>
                <a:xfrm>
                  <a:off x="4587" y="466"/>
                  <a:ext cx="40" cy="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74" extrusionOk="0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2" name="Google Shape;92;p26"/>
                <p:cNvSpPr/>
                <p:nvPr/>
              </p:nvSpPr>
              <p:spPr>
                <a:xfrm>
                  <a:off x="4597" y="508"/>
                  <a:ext cx="14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0" extrusionOk="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3" name="Google Shape;93;p26"/>
                <p:cNvSpPr/>
                <p:nvPr/>
              </p:nvSpPr>
              <p:spPr>
                <a:xfrm>
                  <a:off x="4569" y="512"/>
                  <a:ext cx="1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50" extrusionOk="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4" name="Google Shape;94;p26"/>
                <p:cNvSpPr/>
                <p:nvPr/>
              </p:nvSpPr>
              <p:spPr>
                <a:xfrm>
                  <a:off x="4784" y="275"/>
                  <a:ext cx="18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9" extrusionOk="0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5" name="Google Shape;95;p26"/>
                <p:cNvSpPr/>
                <p:nvPr/>
              </p:nvSpPr>
              <p:spPr>
                <a:xfrm>
                  <a:off x="4293" y="246"/>
                  <a:ext cx="438" cy="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52" extrusionOk="0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6" name="Google Shape;96;p26"/>
                <p:cNvSpPr/>
                <p:nvPr/>
              </p:nvSpPr>
              <p:spPr>
                <a:xfrm>
                  <a:off x="4731" y="240"/>
                  <a:ext cx="2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5" extrusionOk="0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7" name="Google Shape;97;p26"/>
                <p:cNvSpPr/>
                <p:nvPr/>
              </p:nvSpPr>
              <p:spPr>
                <a:xfrm>
                  <a:off x="4719" y="287"/>
                  <a:ext cx="59" cy="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03" extrusionOk="0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8" name="Google Shape;98;p26"/>
                <p:cNvSpPr/>
                <p:nvPr/>
              </p:nvSpPr>
              <p:spPr>
                <a:xfrm>
                  <a:off x="4656" y="319"/>
                  <a:ext cx="80" cy="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214" extrusionOk="0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9" name="Google Shape;99;p26"/>
                <p:cNvSpPr/>
                <p:nvPr/>
              </p:nvSpPr>
              <p:spPr>
                <a:xfrm>
                  <a:off x="4709" y="340"/>
                  <a:ext cx="6" cy="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0" name="Google Shape;100;p26"/>
                <p:cNvSpPr/>
                <p:nvPr/>
              </p:nvSpPr>
              <p:spPr>
                <a:xfrm>
                  <a:off x="4261" y="389"/>
                  <a:ext cx="347" cy="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564" extrusionOk="0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1" name="Google Shape;101;p26"/>
                <p:cNvSpPr/>
                <p:nvPr/>
              </p:nvSpPr>
              <p:spPr>
                <a:xfrm>
                  <a:off x="4322" y="519"/>
                  <a:ext cx="19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85" extrusionOk="0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2" name="Google Shape;102;p26"/>
                <p:cNvSpPr/>
                <p:nvPr/>
              </p:nvSpPr>
              <p:spPr>
                <a:xfrm>
                  <a:off x="4588" y="421"/>
                  <a:ext cx="18" cy="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74" extrusionOk="0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3" name="Google Shape;103;p26"/>
                <p:cNvSpPr/>
                <p:nvPr/>
              </p:nvSpPr>
              <p:spPr>
                <a:xfrm>
                  <a:off x="4639" y="409"/>
                  <a:ext cx="9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30" extrusionOk="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4" name="Google Shape;104;p26"/>
                <p:cNvSpPr/>
                <p:nvPr/>
              </p:nvSpPr>
              <p:spPr>
                <a:xfrm>
                  <a:off x="3709" y="315"/>
                  <a:ext cx="433" cy="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557" extrusionOk="0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5" name="Google Shape;105;p26"/>
                <p:cNvSpPr/>
                <p:nvPr/>
              </p:nvSpPr>
              <p:spPr>
                <a:xfrm>
                  <a:off x="3877" y="448"/>
                  <a:ext cx="163" cy="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347" extrusionOk="0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6" name="Google Shape;106;p26"/>
                <p:cNvSpPr/>
                <p:nvPr/>
              </p:nvSpPr>
              <p:spPr>
                <a:xfrm>
                  <a:off x="4164" y="611"/>
                  <a:ext cx="7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37" extrusionOk="0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7" name="Google Shape;107;p26"/>
                <p:cNvSpPr/>
                <p:nvPr/>
              </p:nvSpPr>
              <p:spPr>
                <a:xfrm>
                  <a:off x="4155" y="497"/>
                  <a:ext cx="9" cy="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0" extrusionOk="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8" name="Google Shape;108;p26"/>
                <p:cNvSpPr/>
                <p:nvPr/>
              </p:nvSpPr>
              <p:spPr>
                <a:xfrm>
                  <a:off x="3760" y="357"/>
                  <a:ext cx="25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0" extrusionOk="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9" name="Google Shape;109;p26"/>
                <p:cNvSpPr/>
                <p:nvPr/>
              </p:nvSpPr>
              <p:spPr>
                <a:xfrm>
                  <a:off x="4062" y="265"/>
                  <a:ext cx="295" cy="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696" extrusionOk="0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0" name="Google Shape;110;p26"/>
                <p:cNvSpPr/>
                <p:nvPr/>
              </p:nvSpPr>
              <p:spPr>
                <a:xfrm>
                  <a:off x="3861" y="247"/>
                  <a:ext cx="591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149" extrusionOk="0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1" name="Google Shape;111;p26"/>
                <p:cNvSpPr/>
                <p:nvPr/>
              </p:nvSpPr>
              <p:spPr>
                <a:xfrm>
                  <a:off x="3981" y="282"/>
                  <a:ext cx="13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0" extrusionOk="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2" name="Google Shape;112;p26"/>
                <p:cNvSpPr/>
                <p:nvPr/>
              </p:nvSpPr>
              <p:spPr>
                <a:xfrm>
                  <a:off x="3966" y="296"/>
                  <a:ext cx="19" cy="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2" extrusionOk="0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3" name="Google Shape;113;p26"/>
                <p:cNvSpPr/>
                <p:nvPr/>
              </p:nvSpPr>
              <p:spPr>
                <a:xfrm>
                  <a:off x="4028" y="337"/>
                  <a:ext cx="32" cy="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8" extrusionOk="0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4" name="Google Shape;114;p26"/>
                <p:cNvSpPr/>
                <p:nvPr/>
              </p:nvSpPr>
              <p:spPr>
                <a:xfrm>
                  <a:off x="4083" y="336"/>
                  <a:ext cx="18" cy="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4" extrusionOk="0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5" name="Google Shape;115;p26"/>
                <p:cNvSpPr/>
                <p:nvPr/>
              </p:nvSpPr>
              <p:spPr>
                <a:xfrm>
                  <a:off x="3936" y="295"/>
                  <a:ext cx="14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0" extrusionOk="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grpSp>
          <p:nvGrpSpPr>
            <p:cNvPr id="116" name="Google Shape;116;p26"/>
            <p:cNvGrpSpPr/>
            <p:nvPr/>
          </p:nvGrpSpPr>
          <p:grpSpPr>
            <a:xfrm>
              <a:off x="798" y="111"/>
              <a:ext cx="4702" cy="418"/>
              <a:chOff x="798" y="255"/>
              <a:chExt cx="4702" cy="418"/>
            </a:xfrm>
          </p:grpSpPr>
          <p:cxnSp>
            <p:nvCxnSpPr>
              <p:cNvPr id="117" name="Google Shape;117;p26"/>
              <p:cNvCxnSpPr/>
              <p:nvPr/>
            </p:nvCxnSpPr>
            <p:spPr>
              <a:xfrm>
                <a:off x="798" y="476"/>
                <a:ext cx="470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26"/>
              <p:cNvCxnSpPr/>
              <p:nvPr/>
            </p:nvCxnSpPr>
            <p:spPr>
              <a:xfrm>
                <a:off x="1026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26"/>
              <p:cNvCxnSpPr/>
              <p:nvPr/>
            </p:nvCxnSpPr>
            <p:spPr>
              <a:xfrm>
                <a:off x="1254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26"/>
              <p:cNvCxnSpPr/>
              <p:nvPr/>
            </p:nvCxnSpPr>
            <p:spPr>
              <a:xfrm>
                <a:off x="1482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26"/>
              <p:cNvCxnSpPr/>
              <p:nvPr/>
            </p:nvCxnSpPr>
            <p:spPr>
              <a:xfrm>
                <a:off x="1710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26"/>
              <p:cNvCxnSpPr/>
              <p:nvPr/>
            </p:nvCxnSpPr>
            <p:spPr>
              <a:xfrm>
                <a:off x="1938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26"/>
              <p:cNvCxnSpPr/>
              <p:nvPr/>
            </p:nvCxnSpPr>
            <p:spPr>
              <a:xfrm>
                <a:off x="2166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26"/>
              <p:cNvCxnSpPr/>
              <p:nvPr/>
            </p:nvCxnSpPr>
            <p:spPr>
              <a:xfrm>
                <a:off x="2394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26"/>
              <p:cNvCxnSpPr/>
              <p:nvPr/>
            </p:nvCxnSpPr>
            <p:spPr>
              <a:xfrm>
                <a:off x="2622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26"/>
              <p:cNvCxnSpPr/>
              <p:nvPr/>
            </p:nvCxnSpPr>
            <p:spPr>
              <a:xfrm>
                <a:off x="2850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26"/>
              <p:cNvCxnSpPr/>
              <p:nvPr/>
            </p:nvCxnSpPr>
            <p:spPr>
              <a:xfrm>
                <a:off x="3078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26"/>
              <p:cNvCxnSpPr/>
              <p:nvPr/>
            </p:nvCxnSpPr>
            <p:spPr>
              <a:xfrm>
                <a:off x="3306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26"/>
              <p:cNvCxnSpPr/>
              <p:nvPr/>
            </p:nvCxnSpPr>
            <p:spPr>
              <a:xfrm>
                <a:off x="3534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26"/>
              <p:cNvCxnSpPr/>
              <p:nvPr/>
            </p:nvCxnSpPr>
            <p:spPr>
              <a:xfrm>
                <a:off x="3762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26"/>
              <p:cNvCxnSpPr/>
              <p:nvPr/>
            </p:nvCxnSpPr>
            <p:spPr>
              <a:xfrm>
                <a:off x="3990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26"/>
              <p:cNvCxnSpPr/>
              <p:nvPr/>
            </p:nvCxnSpPr>
            <p:spPr>
              <a:xfrm>
                <a:off x="4218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26"/>
              <p:cNvCxnSpPr/>
              <p:nvPr/>
            </p:nvCxnSpPr>
            <p:spPr>
              <a:xfrm>
                <a:off x="4446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26"/>
              <p:cNvCxnSpPr/>
              <p:nvPr/>
            </p:nvCxnSpPr>
            <p:spPr>
              <a:xfrm>
                <a:off x="4674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26"/>
              <p:cNvCxnSpPr/>
              <p:nvPr/>
            </p:nvCxnSpPr>
            <p:spPr>
              <a:xfrm>
                <a:off x="4902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26"/>
              <p:cNvCxnSpPr/>
              <p:nvPr/>
            </p:nvCxnSpPr>
            <p:spPr>
              <a:xfrm>
                <a:off x="5130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26"/>
              <p:cNvCxnSpPr/>
              <p:nvPr/>
            </p:nvCxnSpPr>
            <p:spPr>
              <a:xfrm>
                <a:off x="5358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8" name="Google Shape;138;p26"/>
            <p:cNvGrpSpPr/>
            <p:nvPr/>
          </p:nvGrpSpPr>
          <p:grpSpPr>
            <a:xfrm>
              <a:off x="1208" y="109"/>
              <a:ext cx="3694" cy="423"/>
              <a:chOff x="1034" y="245"/>
              <a:chExt cx="3694" cy="423"/>
            </a:xfrm>
          </p:grpSpPr>
          <p:cxnSp>
            <p:nvCxnSpPr>
              <p:cNvPr id="139" name="Google Shape;139;p26"/>
              <p:cNvCxnSpPr/>
              <p:nvPr/>
            </p:nvCxnSpPr>
            <p:spPr>
              <a:xfrm>
                <a:off x="2676" y="246"/>
                <a:ext cx="0" cy="1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26"/>
              <p:cNvCxnSpPr/>
              <p:nvPr/>
            </p:nvCxnSpPr>
            <p:spPr>
              <a:xfrm>
                <a:off x="2798" y="468"/>
                <a:ext cx="7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26"/>
              <p:cNvCxnSpPr/>
              <p:nvPr/>
            </p:nvCxnSpPr>
            <p:spPr>
              <a:xfrm>
                <a:off x="2904" y="486"/>
                <a:ext cx="0" cy="2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26"/>
              <p:cNvCxnSpPr/>
              <p:nvPr/>
            </p:nvCxnSpPr>
            <p:spPr>
              <a:xfrm>
                <a:off x="3132" y="586"/>
                <a:ext cx="0" cy="7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26"/>
              <p:cNvCxnSpPr/>
              <p:nvPr/>
            </p:nvCxnSpPr>
            <p:spPr>
              <a:xfrm>
                <a:off x="3816" y="358"/>
                <a:ext cx="0" cy="18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26"/>
              <p:cNvCxnSpPr/>
              <p:nvPr/>
            </p:nvCxnSpPr>
            <p:spPr>
              <a:xfrm>
                <a:off x="3722" y="468"/>
                <a:ext cx="34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26"/>
              <p:cNvCxnSpPr/>
              <p:nvPr/>
            </p:nvCxnSpPr>
            <p:spPr>
              <a:xfrm>
                <a:off x="4044" y="372"/>
                <a:ext cx="0" cy="29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26"/>
              <p:cNvCxnSpPr/>
              <p:nvPr/>
            </p:nvCxnSpPr>
            <p:spPr>
              <a:xfrm rot="10800000">
                <a:off x="4046" y="248"/>
                <a:ext cx="0" cy="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26"/>
              <p:cNvCxnSpPr/>
              <p:nvPr/>
            </p:nvCxnSpPr>
            <p:spPr>
              <a:xfrm rot="10800000">
                <a:off x="4272" y="246"/>
                <a:ext cx="0" cy="18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26"/>
              <p:cNvCxnSpPr/>
              <p:nvPr/>
            </p:nvCxnSpPr>
            <p:spPr>
              <a:xfrm rot="10800000">
                <a:off x="4422" y="468"/>
                <a:ext cx="7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26"/>
              <p:cNvCxnSpPr/>
              <p:nvPr/>
            </p:nvCxnSpPr>
            <p:spPr>
              <a:xfrm rot="10800000">
                <a:off x="4290" y="468"/>
                <a:ext cx="6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26"/>
              <p:cNvCxnSpPr/>
              <p:nvPr/>
            </p:nvCxnSpPr>
            <p:spPr>
              <a:xfrm rot="10800000">
                <a:off x="4500" y="246"/>
                <a:ext cx="0" cy="27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26"/>
              <p:cNvCxnSpPr/>
              <p:nvPr/>
            </p:nvCxnSpPr>
            <p:spPr>
              <a:xfrm>
                <a:off x="4728" y="606"/>
                <a:ext cx="0" cy="3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26"/>
              <p:cNvCxnSpPr/>
              <p:nvPr/>
            </p:nvCxnSpPr>
            <p:spPr>
              <a:xfrm>
                <a:off x="1992" y="250"/>
                <a:ext cx="0" cy="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26"/>
              <p:cNvCxnSpPr/>
              <p:nvPr/>
            </p:nvCxnSpPr>
            <p:spPr>
              <a:xfrm>
                <a:off x="1764" y="247"/>
                <a:ext cx="0" cy="33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26"/>
              <p:cNvCxnSpPr/>
              <p:nvPr/>
            </p:nvCxnSpPr>
            <p:spPr>
              <a:xfrm rot="10800000">
                <a:off x="1738" y="468"/>
                <a:ext cx="6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26"/>
              <p:cNvCxnSpPr/>
              <p:nvPr/>
            </p:nvCxnSpPr>
            <p:spPr>
              <a:xfrm>
                <a:off x="1604" y="468"/>
                <a:ext cx="6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26"/>
              <p:cNvCxnSpPr/>
              <p:nvPr/>
            </p:nvCxnSpPr>
            <p:spPr>
              <a:xfrm rot="10800000">
                <a:off x="1404" y="468"/>
                <a:ext cx="8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26"/>
              <p:cNvCxnSpPr/>
              <p:nvPr/>
            </p:nvCxnSpPr>
            <p:spPr>
              <a:xfrm>
                <a:off x="1034" y="468"/>
                <a:ext cx="34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26"/>
              <p:cNvCxnSpPr/>
              <p:nvPr/>
            </p:nvCxnSpPr>
            <p:spPr>
              <a:xfrm>
                <a:off x="1306" y="370"/>
                <a:ext cx="0" cy="29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26"/>
              <p:cNvCxnSpPr/>
              <p:nvPr/>
            </p:nvCxnSpPr>
            <p:spPr>
              <a:xfrm>
                <a:off x="1080" y="388"/>
                <a:ext cx="0" cy="15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26"/>
              <p:cNvCxnSpPr/>
              <p:nvPr/>
            </p:nvCxnSpPr>
            <p:spPr>
              <a:xfrm rot="10800000">
                <a:off x="1308" y="245"/>
                <a:ext cx="0" cy="2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26"/>
              <p:cNvCxnSpPr/>
              <p:nvPr/>
            </p:nvCxnSpPr>
            <p:spPr>
              <a:xfrm>
                <a:off x="1536" y="316"/>
                <a:ext cx="0" cy="9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26"/>
              <p:cNvCxnSpPr/>
              <p:nvPr/>
            </p:nvCxnSpPr>
            <p:spPr>
              <a:xfrm rot="10800000">
                <a:off x="1536" y="247"/>
                <a:ext cx="0" cy="2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26"/>
              <p:cNvCxnSpPr/>
              <p:nvPr/>
            </p:nvCxnSpPr>
            <p:spPr>
              <a:xfrm>
                <a:off x="4095" y="467"/>
                <a:ext cx="8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64" name="Google Shape;164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128" y="33405"/>
            <a:ext cx="622957" cy="46721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754301" y="60856"/>
            <a:ext cx="2457473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 CÔNG THƯƠNG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CỤC XUẤT NHẬP KHẨU</a:t>
            </a:r>
            <a:endParaRPr sz="10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77" y="529763"/>
            <a:ext cx="9112437" cy="34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349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 txBox="1">
            <a:spLocks noGrp="1"/>
          </p:cNvSpPr>
          <p:nvPr>
            <p:ph type="title"/>
          </p:nvPr>
        </p:nvSpPr>
        <p:spPr>
          <a:xfrm>
            <a:off x="304800" y="697706"/>
            <a:ext cx="855503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4" name="Google Shape;324;p29"/>
          <p:cNvSpPr txBox="1">
            <a:spLocks noGrp="1"/>
          </p:cNvSpPr>
          <p:nvPr>
            <p:ph type="body" idx="1"/>
          </p:nvPr>
        </p:nvSpPr>
        <p:spPr>
          <a:xfrm>
            <a:off x="304800" y="1610916"/>
            <a:ext cx="8555038" cy="313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ahoma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5" name="Google Shape;325;p29"/>
          <p:cNvSpPr txBox="1">
            <a:spLocks noGrp="1"/>
          </p:cNvSpPr>
          <p:nvPr>
            <p:ph type="sldNum" idx="12"/>
          </p:nvPr>
        </p:nvSpPr>
        <p:spPr>
          <a:xfrm>
            <a:off x="6553200" y="4800601"/>
            <a:ext cx="230663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6" name="Google Shape;326;p29"/>
          <p:cNvGrpSpPr/>
          <p:nvPr/>
        </p:nvGrpSpPr>
        <p:grpSpPr>
          <a:xfrm>
            <a:off x="533403" y="0"/>
            <a:ext cx="8601075" cy="514350"/>
            <a:chOff x="664" y="104"/>
            <a:chExt cx="4848" cy="432"/>
          </a:xfrm>
        </p:grpSpPr>
        <p:sp>
          <p:nvSpPr>
            <p:cNvPr id="327" name="Google Shape;327;p29"/>
            <p:cNvSpPr/>
            <p:nvPr/>
          </p:nvSpPr>
          <p:spPr>
            <a:xfrm>
              <a:off x="664" y="104"/>
              <a:ext cx="4848" cy="432"/>
            </a:xfrm>
            <a:custGeom>
              <a:avLst/>
              <a:gdLst/>
              <a:ahLst/>
              <a:cxnLst/>
              <a:rect l="l" t="t" r="r" b="b"/>
              <a:pathLst>
                <a:path w="4848" h="432" extrusionOk="0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28" name="Google Shape;328;p29"/>
            <p:cNvGrpSpPr/>
            <p:nvPr/>
          </p:nvGrpSpPr>
          <p:grpSpPr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329" name="Google Shape;329;p29"/>
              <p:cNvGrpSpPr/>
              <p:nvPr/>
            </p:nvGrpSpPr>
            <p:grpSpPr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330" name="Google Shape;330;p29"/>
                <p:cNvSpPr/>
                <p:nvPr/>
              </p:nvSpPr>
              <p:spPr>
                <a:xfrm>
                  <a:off x="2257" y="633"/>
                  <a:ext cx="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23" extrusionOk="0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1" name="Google Shape;331;p29"/>
                <p:cNvSpPr/>
                <p:nvPr/>
              </p:nvSpPr>
              <p:spPr>
                <a:xfrm>
                  <a:off x="2332" y="660"/>
                  <a:ext cx="9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3" extrusionOk="0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2" name="Google Shape;332;p29"/>
                <p:cNvSpPr/>
                <p:nvPr/>
              </p:nvSpPr>
              <p:spPr>
                <a:xfrm>
                  <a:off x="2120" y="616"/>
                  <a:ext cx="13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42" extrusionOk="0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3" name="Google Shape;333;p29"/>
                <p:cNvSpPr/>
                <p:nvPr/>
              </p:nvSpPr>
              <p:spPr>
                <a:xfrm>
                  <a:off x="1967" y="629"/>
                  <a:ext cx="11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6" extrusionOk="0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4" name="Google Shape;334;p29"/>
                <p:cNvSpPr/>
                <p:nvPr/>
              </p:nvSpPr>
              <p:spPr>
                <a:xfrm>
                  <a:off x="1921" y="635"/>
                  <a:ext cx="28" cy="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6" extrusionOk="0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5" name="Google Shape;335;p29"/>
                <p:cNvSpPr/>
                <p:nvPr/>
              </p:nvSpPr>
              <p:spPr>
                <a:xfrm>
                  <a:off x="1892" y="634"/>
                  <a:ext cx="29" cy="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47" extrusionOk="0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6" name="Google Shape;336;p29"/>
                <p:cNvSpPr/>
                <p:nvPr/>
              </p:nvSpPr>
              <p:spPr>
                <a:xfrm>
                  <a:off x="1735" y="547"/>
                  <a:ext cx="151" cy="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277" extrusionOk="0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7" name="Google Shape;337;p29"/>
                <p:cNvSpPr/>
                <p:nvPr/>
              </p:nvSpPr>
              <p:spPr>
                <a:xfrm>
                  <a:off x="1827" y="541"/>
                  <a:ext cx="67" cy="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206" extrusionOk="0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8" name="Google Shape;338;p29"/>
                <p:cNvSpPr/>
                <p:nvPr/>
              </p:nvSpPr>
              <p:spPr>
                <a:xfrm>
                  <a:off x="1892" y="572"/>
                  <a:ext cx="47" cy="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8" extrusionOk="0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39" name="Google Shape;339;p29"/>
                <p:cNvSpPr/>
                <p:nvPr/>
              </p:nvSpPr>
              <p:spPr>
                <a:xfrm>
                  <a:off x="1890" y="588"/>
                  <a:ext cx="32" cy="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04" extrusionOk="0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0" name="Google Shape;340;p29"/>
                <p:cNvSpPr/>
                <p:nvPr/>
              </p:nvSpPr>
              <p:spPr>
                <a:xfrm>
                  <a:off x="1944" y="569"/>
                  <a:ext cx="16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61" extrusionOk="0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1" name="Google Shape;341;p29"/>
                <p:cNvSpPr/>
                <p:nvPr/>
              </p:nvSpPr>
              <p:spPr>
                <a:xfrm>
                  <a:off x="1948" y="600"/>
                  <a:ext cx="20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9" extrusionOk="0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2" name="Google Shape;342;p29"/>
                <p:cNvSpPr/>
                <p:nvPr/>
              </p:nvSpPr>
              <p:spPr>
                <a:xfrm>
                  <a:off x="1969" y="585"/>
                  <a:ext cx="26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48" extrusionOk="0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3" name="Google Shape;343;p29"/>
                <p:cNvSpPr/>
                <p:nvPr/>
              </p:nvSpPr>
              <p:spPr>
                <a:xfrm>
                  <a:off x="1976" y="593"/>
                  <a:ext cx="122" cy="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182" extrusionOk="0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4" name="Google Shape;344;p29"/>
                <p:cNvSpPr/>
                <p:nvPr/>
              </p:nvSpPr>
              <p:spPr>
                <a:xfrm>
                  <a:off x="2082" y="599"/>
                  <a:ext cx="33" cy="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8" extrusionOk="0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5" name="Google Shape;345;p29"/>
                <p:cNvSpPr/>
                <p:nvPr/>
              </p:nvSpPr>
              <p:spPr>
                <a:xfrm>
                  <a:off x="2152" y="544"/>
                  <a:ext cx="8" cy="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6" name="Google Shape;346;p29"/>
                <p:cNvSpPr/>
                <p:nvPr/>
              </p:nvSpPr>
              <p:spPr>
                <a:xfrm>
                  <a:off x="2194" y="584"/>
                  <a:ext cx="11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" h="22" extrusionOk="0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7" name="Google Shape;347;p29"/>
                <p:cNvSpPr/>
                <p:nvPr/>
              </p:nvSpPr>
              <p:spPr>
                <a:xfrm>
                  <a:off x="2059" y="494"/>
                  <a:ext cx="8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8" name="Google Shape;348;p29"/>
                <p:cNvSpPr/>
                <p:nvPr/>
              </p:nvSpPr>
              <p:spPr>
                <a:xfrm>
                  <a:off x="1988" y="536"/>
                  <a:ext cx="8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49" name="Google Shape;349;p29"/>
                <p:cNvSpPr/>
                <p:nvPr/>
              </p:nvSpPr>
              <p:spPr>
                <a:xfrm>
                  <a:off x="1910" y="523"/>
                  <a:ext cx="34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80" extrusionOk="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50" name="Google Shape;350;p29"/>
                <p:cNvSpPr/>
                <p:nvPr/>
              </p:nvSpPr>
              <p:spPr>
                <a:xfrm>
                  <a:off x="1899" y="466"/>
                  <a:ext cx="40" cy="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74" extrusionOk="0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51" name="Google Shape;351;p29"/>
                <p:cNvSpPr/>
                <p:nvPr/>
              </p:nvSpPr>
              <p:spPr>
                <a:xfrm>
                  <a:off x="1909" y="508"/>
                  <a:ext cx="14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0" extrusionOk="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52" name="Google Shape;352;p29"/>
                <p:cNvSpPr/>
                <p:nvPr/>
              </p:nvSpPr>
              <p:spPr>
                <a:xfrm>
                  <a:off x="1881" y="512"/>
                  <a:ext cx="1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50" extrusionOk="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53" name="Google Shape;353;p29"/>
                <p:cNvSpPr/>
                <p:nvPr/>
              </p:nvSpPr>
              <p:spPr>
                <a:xfrm>
                  <a:off x="2930" y="489"/>
                  <a:ext cx="299" cy="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281" extrusionOk="0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54" name="Google Shape;354;p29"/>
                <p:cNvSpPr/>
                <p:nvPr/>
              </p:nvSpPr>
              <p:spPr>
                <a:xfrm>
                  <a:off x="2534" y="242"/>
                  <a:ext cx="420" cy="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" h="844" extrusionOk="0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55" name="Google Shape;355;p29"/>
                <p:cNvSpPr/>
                <p:nvPr/>
              </p:nvSpPr>
              <p:spPr>
                <a:xfrm>
                  <a:off x="2405" y="445"/>
                  <a:ext cx="15" cy="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48" extrusionOk="0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56" name="Google Shape;356;p29"/>
                <p:cNvSpPr/>
                <p:nvPr/>
              </p:nvSpPr>
              <p:spPr>
                <a:xfrm>
                  <a:off x="2393" y="439"/>
                  <a:ext cx="16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7" extrusionOk="0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57" name="Google Shape;357;p29"/>
                <p:cNvSpPr/>
                <p:nvPr/>
              </p:nvSpPr>
              <p:spPr>
                <a:xfrm>
                  <a:off x="2878" y="406"/>
                  <a:ext cx="73" cy="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6" extrusionOk="0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58" name="Google Shape;358;p29"/>
                <p:cNvSpPr/>
                <p:nvPr/>
              </p:nvSpPr>
              <p:spPr>
                <a:xfrm>
                  <a:off x="2955" y="433"/>
                  <a:ext cx="59" cy="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4" extrusionOk="0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59" name="Google Shape;359;p29"/>
                <p:cNvSpPr/>
                <p:nvPr/>
              </p:nvSpPr>
              <p:spPr>
                <a:xfrm>
                  <a:off x="2924" y="441"/>
                  <a:ext cx="24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42" extrusionOk="0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0" name="Google Shape;360;p29"/>
                <p:cNvSpPr/>
                <p:nvPr/>
              </p:nvSpPr>
              <p:spPr>
                <a:xfrm>
                  <a:off x="2908" y="398"/>
                  <a:ext cx="16" cy="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52" extrusionOk="0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1" name="Google Shape;361;p29"/>
                <p:cNvSpPr/>
                <p:nvPr/>
              </p:nvSpPr>
              <p:spPr>
                <a:xfrm>
                  <a:off x="3035" y="452"/>
                  <a:ext cx="19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80" extrusionOk="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2" name="Google Shape;362;p29"/>
                <p:cNvSpPr/>
                <p:nvPr/>
              </p:nvSpPr>
              <p:spPr>
                <a:xfrm>
                  <a:off x="2696" y="247"/>
                  <a:ext cx="205" cy="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64" extrusionOk="0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3" name="Google Shape;363;p29"/>
                <p:cNvSpPr/>
                <p:nvPr/>
              </p:nvSpPr>
              <p:spPr>
                <a:xfrm>
                  <a:off x="2515" y="246"/>
                  <a:ext cx="190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31" extrusionOk="0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4" name="Google Shape;364;p29"/>
                <p:cNvSpPr/>
                <p:nvPr/>
              </p:nvSpPr>
              <p:spPr>
                <a:xfrm>
                  <a:off x="2096" y="275"/>
                  <a:ext cx="18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9" extrusionOk="0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5" name="Google Shape;365;p29"/>
                <p:cNvSpPr/>
                <p:nvPr/>
              </p:nvSpPr>
              <p:spPr>
                <a:xfrm>
                  <a:off x="1606" y="246"/>
                  <a:ext cx="436" cy="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152" extrusionOk="0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6" name="Google Shape;366;p29"/>
                <p:cNvSpPr/>
                <p:nvPr/>
              </p:nvSpPr>
              <p:spPr>
                <a:xfrm>
                  <a:off x="2043" y="241"/>
                  <a:ext cx="2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5" extrusionOk="0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7" name="Google Shape;367;p29"/>
                <p:cNvSpPr/>
                <p:nvPr/>
              </p:nvSpPr>
              <p:spPr>
                <a:xfrm>
                  <a:off x="2031" y="287"/>
                  <a:ext cx="59" cy="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03" extrusionOk="0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8" name="Google Shape;368;p29"/>
                <p:cNvSpPr/>
                <p:nvPr/>
              </p:nvSpPr>
              <p:spPr>
                <a:xfrm>
                  <a:off x="1968" y="319"/>
                  <a:ext cx="80" cy="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214" extrusionOk="0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69" name="Google Shape;369;p29"/>
                <p:cNvSpPr/>
                <p:nvPr/>
              </p:nvSpPr>
              <p:spPr>
                <a:xfrm>
                  <a:off x="2021" y="340"/>
                  <a:ext cx="6" cy="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0" name="Google Shape;370;p29"/>
                <p:cNvSpPr/>
                <p:nvPr/>
              </p:nvSpPr>
              <p:spPr>
                <a:xfrm>
                  <a:off x="1573" y="389"/>
                  <a:ext cx="347" cy="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564" extrusionOk="0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1" name="Google Shape;371;p29"/>
                <p:cNvSpPr/>
                <p:nvPr/>
              </p:nvSpPr>
              <p:spPr>
                <a:xfrm>
                  <a:off x="1634" y="519"/>
                  <a:ext cx="19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85" extrusionOk="0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2" name="Google Shape;372;p29"/>
                <p:cNvSpPr/>
                <p:nvPr/>
              </p:nvSpPr>
              <p:spPr>
                <a:xfrm>
                  <a:off x="1900" y="421"/>
                  <a:ext cx="18" cy="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74" extrusionOk="0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3" name="Google Shape;373;p29"/>
                <p:cNvSpPr/>
                <p:nvPr/>
              </p:nvSpPr>
              <p:spPr>
                <a:xfrm>
                  <a:off x="1951" y="409"/>
                  <a:ext cx="9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30" extrusionOk="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4" name="Google Shape;374;p29"/>
                <p:cNvSpPr/>
                <p:nvPr/>
              </p:nvSpPr>
              <p:spPr>
                <a:xfrm>
                  <a:off x="1021" y="314"/>
                  <a:ext cx="433" cy="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557" extrusionOk="0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5" name="Google Shape;375;p29"/>
                <p:cNvSpPr/>
                <p:nvPr/>
              </p:nvSpPr>
              <p:spPr>
                <a:xfrm>
                  <a:off x="1189" y="447"/>
                  <a:ext cx="163" cy="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347" extrusionOk="0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6" name="Google Shape;376;p29"/>
                <p:cNvSpPr/>
                <p:nvPr/>
              </p:nvSpPr>
              <p:spPr>
                <a:xfrm>
                  <a:off x="1476" y="611"/>
                  <a:ext cx="7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37" extrusionOk="0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7" name="Google Shape;377;p29"/>
                <p:cNvSpPr/>
                <p:nvPr/>
              </p:nvSpPr>
              <p:spPr>
                <a:xfrm>
                  <a:off x="1467" y="497"/>
                  <a:ext cx="9" cy="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0" extrusionOk="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8" name="Google Shape;378;p29"/>
                <p:cNvSpPr/>
                <p:nvPr/>
              </p:nvSpPr>
              <p:spPr>
                <a:xfrm>
                  <a:off x="1072" y="357"/>
                  <a:ext cx="25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0" extrusionOk="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9" name="Google Shape;379;p29"/>
                <p:cNvSpPr/>
                <p:nvPr/>
              </p:nvSpPr>
              <p:spPr>
                <a:xfrm>
                  <a:off x="1374" y="265"/>
                  <a:ext cx="295" cy="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696" extrusionOk="0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0" name="Google Shape;380;p29"/>
                <p:cNvSpPr/>
                <p:nvPr/>
              </p:nvSpPr>
              <p:spPr>
                <a:xfrm>
                  <a:off x="1173" y="247"/>
                  <a:ext cx="591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149" extrusionOk="0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1" name="Google Shape;381;p29"/>
                <p:cNvSpPr/>
                <p:nvPr/>
              </p:nvSpPr>
              <p:spPr>
                <a:xfrm>
                  <a:off x="1293" y="282"/>
                  <a:ext cx="13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0" extrusionOk="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2" name="Google Shape;382;p29"/>
                <p:cNvSpPr/>
                <p:nvPr/>
              </p:nvSpPr>
              <p:spPr>
                <a:xfrm>
                  <a:off x="1278" y="296"/>
                  <a:ext cx="19" cy="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2" extrusionOk="0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3" name="Google Shape;383;p29"/>
                <p:cNvSpPr/>
                <p:nvPr/>
              </p:nvSpPr>
              <p:spPr>
                <a:xfrm>
                  <a:off x="1340" y="337"/>
                  <a:ext cx="32" cy="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8" extrusionOk="0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4" name="Google Shape;384;p29"/>
                <p:cNvSpPr/>
                <p:nvPr/>
              </p:nvSpPr>
              <p:spPr>
                <a:xfrm>
                  <a:off x="1395" y="336"/>
                  <a:ext cx="18" cy="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4" extrusionOk="0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5" name="Google Shape;385;p29"/>
                <p:cNvSpPr/>
                <p:nvPr/>
              </p:nvSpPr>
              <p:spPr>
                <a:xfrm>
                  <a:off x="1248" y="295"/>
                  <a:ext cx="14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0" extrusionOk="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386" name="Google Shape;386;p29"/>
              <p:cNvGrpSpPr/>
              <p:nvPr/>
            </p:nvGrpSpPr>
            <p:grpSpPr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387" name="Google Shape;387;p29"/>
                <p:cNvSpPr/>
                <p:nvPr/>
              </p:nvSpPr>
              <p:spPr>
                <a:xfrm>
                  <a:off x="4808" y="616"/>
                  <a:ext cx="13" cy="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42" extrusionOk="0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8" name="Google Shape;388;p29"/>
                <p:cNvSpPr/>
                <p:nvPr/>
              </p:nvSpPr>
              <p:spPr>
                <a:xfrm>
                  <a:off x="4655" y="629"/>
                  <a:ext cx="11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6" extrusionOk="0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9" name="Google Shape;389;p29"/>
                <p:cNvSpPr/>
                <p:nvPr/>
              </p:nvSpPr>
              <p:spPr>
                <a:xfrm>
                  <a:off x="4609" y="635"/>
                  <a:ext cx="28" cy="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6" extrusionOk="0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90" name="Google Shape;390;p29"/>
                <p:cNvSpPr/>
                <p:nvPr/>
              </p:nvSpPr>
              <p:spPr>
                <a:xfrm>
                  <a:off x="4580" y="634"/>
                  <a:ext cx="29" cy="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47" extrusionOk="0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91" name="Google Shape;391;p29"/>
                <p:cNvSpPr/>
                <p:nvPr/>
              </p:nvSpPr>
              <p:spPr>
                <a:xfrm>
                  <a:off x="4423" y="547"/>
                  <a:ext cx="151" cy="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277" extrusionOk="0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92" name="Google Shape;392;p29"/>
                <p:cNvSpPr/>
                <p:nvPr/>
              </p:nvSpPr>
              <p:spPr>
                <a:xfrm>
                  <a:off x="4515" y="541"/>
                  <a:ext cx="67" cy="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206" extrusionOk="0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93" name="Google Shape;393;p29"/>
                <p:cNvSpPr/>
                <p:nvPr/>
              </p:nvSpPr>
              <p:spPr>
                <a:xfrm>
                  <a:off x="4580" y="572"/>
                  <a:ext cx="47" cy="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8" extrusionOk="0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94" name="Google Shape;394;p29"/>
                <p:cNvSpPr/>
                <p:nvPr/>
              </p:nvSpPr>
              <p:spPr>
                <a:xfrm>
                  <a:off x="4578" y="588"/>
                  <a:ext cx="32" cy="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04" extrusionOk="0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95" name="Google Shape;395;p29"/>
                <p:cNvSpPr/>
                <p:nvPr/>
              </p:nvSpPr>
              <p:spPr>
                <a:xfrm>
                  <a:off x="4632" y="569"/>
                  <a:ext cx="16" cy="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61" extrusionOk="0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96" name="Google Shape;396;p29"/>
                <p:cNvSpPr/>
                <p:nvPr/>
              </p:nvSpPr>
              <p:spPr>
                <a:xfrm>
                  <a:off x="4636" y="600"/>
                  <a:ext cx="20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" h="29" extrusionOk="0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97" name="Google Shape;397;p29"/>
                <p:cNvSpPr/>
                <p:nvPr/>
              </p:nvSpPr>
              <p:spPr>
                <a:xfrm>
                  <a:off x="4657" y="585"/>
                  <a:ext cx="26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48" extrusionOk="0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98" name="Google Shape;398;p29"/>
                <p:cNvSpPr/>
                <p:nvPr/>
              </p:nvSpPr>
              <p:spPr>
                <a:xfrm>
                  <a:off x="4664" y="593"/>
                  <a:ext cx="122" cy="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182" extrusionOk="0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99" name="Google Shape;399;p29"/>
                <p:cNvSpPr/>
                <p:nvPr/>
              </p:nvSpPr>
              <p:spPr>
                <a:xfrm>
                  <a:off x="4770" y="599"/>
                  <a:ext cx="33" cy="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" h="78" extrusionOk="0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0" name="Google Shape;400;p29"/>
                <p:cNvSpPr/>
                <p:nvPr/>
              </p:nvSpPr>
              <p:spPr>
                <a:xfrm>
                  <a:off x="4840" y="544"/>
                  <a:ext cx="8" cy="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8" extrusionOk="0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1" name="Google Shape;401;p29"/>
                <p:cNvSpPr/>
                <p:nvPr/>
              </p:nvSpPr>
              <p:spPr>
                <a:xfrm>
                  <a:off x="4747" y="494"/>
                  <a:ext cx="8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2" name="Google Shape;402;p29"/>
                <p:cNvSpPr/>
                <p:nvPr/>
              </p:nvSpPr>
              <p:spPr>
                <a:xfrm>
                  <a:off x="4676" y="536"/>
                  <a:ext cx="8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5" extrusionOk="0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3" name="Google Shape;403;p29"/>
                <p:cNvSpPr/>
                <p:nvPr/>
              </p:nvSpPr>
              <p:spPr>
                <a:xfrm>
                  <a:off x="4598" y="523"/>
                  <a:ext cx="34" cy="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80" extrusionOk="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4" name="Google Shape;404;p29"/>
                <p:cNvSpPr/>
                <p:nvPr/>
              </p:nvSpPr>
              <p:spPr>
                <a:xfrm>
                  <a:off x="4587" y="466"/>
                  <a:ext cx="40" cy="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174" extrusionOk="0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5" name="Google Shape;405;p29"/>
                <p:cNvSpPr/>
                <p:nvPr/>
              </p:nvSpPr>
              <p:spPr>
                <a:xfrm>
                  <a:off x="4597" y="508"/>
                  <a:ext cx="14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0" extrusionOk="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6" name="Google Shape;406;p29"/>
                <p:cNvSpPr/>
                <p:nvPr/>
              </p:nvSpPr>
              <p:spPr>
                <a:xfrm>
                  <a:off x="4569" y="512"/>
                  <a:ext cx="1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50" extrusionOk="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7" name="Google Shape;407;p29"/>
                <p:cNvSpPr/>
                <p:nvPr/>
              </p:nvSpPr>
              <p:spPr>
                <a:xfrm>
                  <a:off x="4784" y="275"/>
                  <a:ext cx="18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29" extrusionOk="0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8" name="Google Shape;408;p29"/>
                <p:cNvSpPr/>
                <p:nvPr/>
              </p:nvSpPr>
              <p:spPr>
                <a:xfrm>
                  <a:off x="4293" y="246"/>
                  <a:ext cx="438" cy="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52" extrusionOk="0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09" name="Google Shape;409;p29"/>
                <p:cNvSpPr/>
                <p:nvPr/>
              </p:nvSpPr>
              <p:spPr>
                <a:xfrm>
                  <a:off x="4731" y="240"/>
                  <a:ext cx="20" cy="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65" extrusionOk="0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10" name="Google Shape;410;p29"/>
                <p:cNvSpPr/>
                <p:nvPr/>
              </p:nvSpPr>
              <p:spPr>
                <a:xfrm>
                  <a:off x="4719" y="287"/>
                  <a:ext cx="59" cy="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03" extrusionOk="0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11" name="Google Shape;411;p29"/>
                <p:cNvSpPr/>
                <p:nvPr/>
              </p:nvSpPr>
              <p:spPr>
                <a:xfrm>
                  <a:off x="4656" y="319"/>
                  <a:ext cx="80" cy="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" h="214" extrusionOk="0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12" name="Google Shape;412;p29"/>
                <p:cNvSpPr/>
                <p:nvPr/>
              </p:nvSpPr>
              <p:spPr>
                <a:xfrm>
                  <a:off x="4709" y="340"/>
                  <a:ext cx="6" cy="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13" name="Google Shape;413;p29"/>
                <p:cNvSpPr/>
                <p:nvPr/>
              </p:nvSpPr>
              <p:spPr>
                <a:xfrm>
                  <a:off x="4261" y="389"/>
                  <a:ext cx="347" cy="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564" extrusionOk="0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14" name="Google Shape;414;p29"/>
                <p:cNvSpPr/>
                <p:nvPr/>
              </p:nvSpPr>
              <p:spPr>
                <a:xfrm>
                  <a:off x="4322" y="519"/>
                  <a:ext cx="19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85" extrusionOk="0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15" name="Google Shape;415;p29"/>
                <p:cNvSpPr/>
                <p:nvPr/>
              </p:nvSpPr>
              <p:spPr>
                <a:xfrm>
                  <a:off x="4588" y="421"/>
                  <a:ext cx="18" cy="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74" extrusionOk="0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16" name="Google Shape;416;p29"/>
                <p:cNvSpPr/>
                <p:nvPr/>
              </p:nvSpPr>
              <p:spPr>
                <a:xfrm>
                  <a:off x="4639" y="409"/>
                  <a:ext cx="9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30" extrusionOk="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17" name="Google Shape;417;p29"/>
                <p:cNvSpPr/>
                <p:nvPr/>
              </p:nvSpPr>
              <p:spPr>
                <a:xfrm>
                  <a:off x="3709" y="315"/>
                  <a:ext cx="433" cy="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" h="557" extrusionOk="0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18" name="Google Shape;418;p29"/>
                <p:cNvSpPr/>
                <p:nvPr/>
              </p:nvSpPr>
              <p:spPr>
                <a:xfrm>
                  <a:off x="3877" y="448"/>
                  <a:ext cx="163" cy="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" h="347" extrusionOk="0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19" name="Google Shape;419;p29"/>
                <p:cNvSpPr/>
                <p:nvPr/>
              </p:nvSpPr>
              <p:spPr>
                <a:xfrm>
                  <a:off x="4164" y="611"/>
                  <a:ext cx="7" cy="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37" extrusionOk="0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0" name="Google Shape;420;p29"/>
                <p:cNvSpPr/>
                <p:nvPr/>
              </p:nvSpPr>
              <p:spPr>
                <a:xfrm>
                  <a:off x="4155" y="497"/>
                  <a:ext cx="9" cy="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0" extrusionOk="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1" name="Google Shape;421;p29"/>
                <p:cNvSpPr/>
                <p:nvPr/>
              </p:nvSpPr>
              <p:spPr>
                <a:xfrm>
                  <a:off x="3760" y="357"/>
                  <a:ext cx="25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" h="30" extrusionOk="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2" name="Google Shape;422;p29"/>
                <p:cNvSpPr/>
                <p:nvPr/>
              </p:nvSpPr>
              <p:spPr>
                <a:xfrm>
                  <a:off x="4062" y="265"/>
                  <a:ext cx="295" cy="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" h="696" extrusionOk="0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3" name="Google Shape;423;p29"/>
                <p:cNvSpPr/>
                <p:nvPr/>
              </p:nvSpPr>
              <p:spPr>
                <a:xfrm>
                  <a:off x="3861" y="247"/>
                  <a:ext cx="591" cy="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149" extrusionOk="0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4" name="Google Shape;424;p29"/>
                <p:cNvSpPr/>
                <p:nvPr/>
              </p:nvSpPr>
              <p:spPr>
                <a:xfrm>
                  <a:off x="3981" y="282"/>
                  <a:ext cx="13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0" extrusionOk="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5" name="Google Shape;425;p29"/>
                <p:cNvSpPr/>
                <p:nvPr/>
              </p:nvSpPr>
              <p:spPr>
                <a:xfrm>
                  <a:off x="3966" y="296"/>
                  <a:ext cx="19" cy="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2" extrusionOk="0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6" name="Google Shape;426;p29"/>
                <p:cNvSpPr/>
                <p:nvPr/>
              </p:nvSpPr>
              <p:spPr>
                <a:xfrm>
                  <a:off x="4028" y="337"/>
                  <a:ext cx="32" cy="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18" extrusionOk="0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7" name="Google Shape;427;p29"/>
                <p:cNvSpPr/>
                <p:nvPr/>
              </p:nvSpPr>
              <p:spPr>
                <a:xfrm>
                  <a:off x="4083" y="336"/>
                  <a:ext cx="18" cy="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44" extrusionOk="0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28" name="Google Shape;428;p29"/>
                <p:cNvSpPr/>
                <p:nvPr/>
              </p:nvSpPr>
              <p:spPr>
                <a:xfrm>
                  <a:off x="3936" y="295"/>
                  <a:ext cx="14" cy="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0" extrusionOk="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grpSp>
          <p:nvGrpSpPr>
            <p:cNvPr id="429" name="Google Shape;429;p29"/>
            <p:cNvGrpSpPr/>
            <p:nvPr/>
          </p:nvGrpSpPr>
          <p:grpSpPr>
            <a:xfrm>
              <a:off x="798" y="111"/>
              <a:ext cx="4702" cy="418"/>
              <a:chOff x="798" y="255"/>
              <a:chExt cx="4702" cy="418"/>
            </a:xfrm>
          </p:grpSpPr>
          <p:cxnSp>
            <p:nvCxnSpPr>
              <p:cNvPr id="430" name="Google Shape;430;p29"/>
              <p:cNvCxnSpPr/>
              <p:nvPr/>
            </p:nvCxnSpPr>
            <p:spPr>
              <a:xfrm>
                <a:off x="798" y="476"/>
                <a:ext cx="470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29"/>
              <p:cNvCxnSpPr/>
              <p:nvPr/>
            </p:nvCxnSpPr>
            <p:spPr>
              <a:xfrm>
                <a:off x="1026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29"/>
              <p:cNvCxnSpPr/>
              <p:nvPr/>
            </p:nvCxnSpPr>
            <p:spPr>
              <a:xfrm>
                <a:off x="1254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29"/>
              <p:cNvCxnSpPr/>
              <p:nvPr/>
            </p:nvCxnSpPr>
            <p:spPr>
              <a:xfrm>
                <a:off x="1482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29"/>
              <p:cNvCxnSpPr/>
              <p:nvPr/>
            </p:nvCxnSpPr>
            <p:spPr>
              <a:xfrm>
                <a:off x="1710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29"/>
              <p:cNvCxnSpPr/>
              <p:nvPr/>
            </p:nvCxnSpPr>
            <p:spPr>
              <a:xfrm>
                <a:off x="1938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29"/>
              <p:cNvCxnSpPr/>
              <p:nvPr/>
            </p:nvCxnSpPr>
            <p:spPr>
              <a:xfrm>
                <a:off x="2166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29"/>
              <p:cNvCxnSpPr/>
              <p:nvPr/>
            </p:nvCxnSpPr>
            <p:spPr>
              <a:xfrm>
                <a:off x="2394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29"/>
              <p:cNvCxnSpPr/>
              <p:nvPr/>
            </p:nvCxnSpPr>
            <p:spPr>
              <a:xfrm>
                <a:off x="2622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29"/>
              <p:cNvCxnSpPr/>
              <p:nvPr/>
            </p:nvCxnSpPr>
            <p:spPr>
              <a:xfrm>
                <a:off x="2850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29"/>
              <p:cNvCxnSpPr/>
              <p:nvPr/>
            </p:nvCxnSpPr>
            <p:spPr>
              <a:xfrm>
                <a:off x="3078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29"/>
              <p:cNvCxnSpPr/>
              <p:nvPr/>
            </p:nvCxnSpPr>
            <p:spPr>
              <a:xfrm>
                <a:off x="3306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29"/>
              <p:cNvCxnSpPr/>
              <p:nvPr/>
            </p:nvCxnSpPr>
            <p:spPr>
              <a:xfrm>
                <a:off x="3534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29"/>
              <p:cNvCxnSpPr/>
              <p:nvPr/>
            </p:nvCxnSpPr>
            <p:spPr>
              <a:xfrm>
                <a:off x="3762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29"/>
              <p:cNvCxnSpPr/>
              <p:nvPr/>
            </p:nvCxnSpPr>
            <p:spPr>
              <a:xfrm>
                <a:off x="3990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29"/>
              <p:cNvCxnSpPr/>
              <p:nvPr/>
            </p:nvCxnSpPr>
            <p:spPr>
              <a:xfrm>
                <a:off x="4218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29"/>
              <p:cNvCxnSpPr/>
              <p:nvPr/>
            </p:nvCxnSpPr>
            <p:spPr>
              <a:xfrm>
                <a:off x="4446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29"/>
              <p:cNvCxnSpPr/>
              <p:nvPr/>
            </p:nvCxnSpPr>
            <p:spPr>
              <a:xfrm>
                <a:off x="4674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29"/>
              <p:cNvCxnSpPr/>
              <p:nvPr/>
            </p:nvCxnSpPr>
            <p:spPr>
              <a:xfrm>
                <a:off x="4902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29"/>
              <p:cNvCxnSpPr/>
              <p:nvPr/>
            </p:nvCxnSpPr>
            <p:spPr>
              <a:xfrm>
                <a:off x="5130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29"/>
              <p:cNvCxnSpPr/>
              <p:nvPr/>
            </p:nvCxnSpPr>
            <p:spPr>
              <a:xfrm>
                <a:off x="5358" y="255"/>
                <a:ext cx="0" cy="41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1" name="Google Shape;451;p29"/>
            <p:cNvGrpSpPr/>
            <p:nvPr/>
          </p:nvGrpSpPr>
          <p:grpSpPr>
            <a:xfrm>
              <a:off x="1208" y="109"/>
              <a:ext cx="3694" cy="423"/>
              <a:chOff x="1034" y="245"/>
              <a:chExt cx="3694" cy="423"/>
            </a:xfrm>
          </p:grpSpPr>
          <p:cxnSp>
            <p:nvCxnSpPr>
              <p:cNvPr id="452" name="Google Shape;452;p29"/>
              <p:cNvCxnSpPr/>
              <p:nvPr/>
            </p:nvCxnSpPr>
            <p:spPr>
              <a:xfrm>
                <a:off x="2676" y="246"/>
                <a:ext cx="0" cy="14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29"/>
              <p:cNvCxnSpPr/>
              <p:nvPr/>
            </p:nvCxnSpPr>
            <p:spPr>
              <a:xfrm>
                <a:off x="2798" y="468"/>
                <a:ext cx="7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29"/>
              <p:cNvCxnSpPr/>
              <p:nvPr/>
            </p:nvCxnSpPr>
            <p:spPr>
              <a:xfrm>
                <a:off x="2904" y="486"/>
                <a:ext cx="0" cy="2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29"/>
              <p:cNvCxnSpPr/>
              <p:nvPr/>
            </p:nvCxnSpPr>
            <p:spPr>
              <a:xfrm>
                <a:off x="3132" y="586"/>
                <a:ext cx="0" cy="7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29"/>
              <p:cNvCxnSpPr/>
              <p:nvPr/>
            </p:nvCxnSpPr>
            <p:spPr>
              <a:xfrm>
                <a:off x="3816" y="358"/>
                <a:ext cx="0" cy="18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29"/>
              <p:cNvCxnSpPr/>
              <p:nvPr/>
            </p:nvCxnSpPr>
            <p:spPr>
              <a:xfrm>
                <a:off x="3722" y="468"/>
                <a:ext cx="34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29"/>
              <p:cNvCxnSpPr/>
              <p:nvPr/>
            </p:nvCxnSpPr>
            <p:spPr>
              <a:xfrm>
                <a:off x="4044" y="372"/>
                <a:ext cx="0" cy="29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29"/>
              <p:cNvCxnSpPr/>
              <p:nvPr/>
            </p:nvCxnSpPr>
            <p:spPr>
              <a:xfrm rot="10800000">
                <a:off x="4046" y="248"/>
                <a:ext cx="0" cy="5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29"/>
              <p:cNvCxnSpPr/>
              <p:nvPr/>
            </p:nvCxnSpPr>
            <p:spPr>
              <a:xfrm rot="10800000">
                <a:off x="4272" y="246"/>
                <a:ext cx="0" cy="18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29"/>
              <p:cNvCxnSpPr/>
              <p:nvPr/>
            </p:nvCxnSpPr>
            <p:spPr>
              <a:xfrm rot="10800000">
                <a:off x="4422" y="468"/>
                <a:ext cx="7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29"/>
              <p:cNvCxnSpPr/>
              <p:nvPr/>
            </p:nvCxnSpPr>
            <p:spPr>
              <a:xfrm rot="10800000">
                <a:off x="4290" y="468"/>
                <a:ext cx="6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29"/>
              <p:cNvCxnSpPr/>
              <p:nvPr/>
            </p:nvCxnSpPr>
            <p:spPr>
              <a:xfrm rot="10800000">
                <a:off x="4500" y="246"/>
                <a:ext cx="0" cy="27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29"/>
              <p:cNvCxnSpPr/>
              <p:nvPr/>
            </p:nvCxnSpPr>
            <p:spPr>
              <a:xfrm>
                <a:off x="4728" y="606"/>
                <a:ext cx="0" cy="3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29"/>
              <p:cNvCxnSpPr/>
              <p:nvPr/>
            </p:nvCxnSpPr>
            <p:spPr>
              <a:xfrm>
                <a:off x="1992" y="250"/>
                <a:ext cx="0" cy="6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29"/>
              <p:cNvCxnSpPr/>
              <p:nvPr/>
            </p:nvCxnSpPr>
            <p:spPr>
              <a:xfrm>
                <a:off x="1764" y="247"/>
                <a:ext cx="0" cy="33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29"/>
              <p:cNvCxnSpPr/>
              <p:nvPr/>
            </p:nvCxnSpPr>
            <p:spPr>
              <a:xfrm rot="10800000">
                <a:off x="1738" y="468"/>
                <a:ext cx="6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29"/>
              <p:cNvCxnSpPr/>
              <p:nvPr/>
            </p:nvCxnSpPr>
            <p:spPr>
              <a:xfrm>
                <a:off x="1604" y="468"/>
                <a:ext cx="6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29"/>
              <p:cNvCxnSpPr/>
              <p:nvPr/>
            </p:nvCxnSpPr>
            <p:spPr>
              <a:xfrm rot="10800000">
                <a:off x="1404" y="468"/>
                <a:ext cx="8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29"/>
              <p:cNvCxnSpPr/>
              <p:nvPr/>
            </p:nvCxnSpPr>
            <p:spPr>
              <a:xfrm>
                <a:off x="1034" y="468"/>
                <a:ext cx="348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29"/>
              <p:cNvCxnSpPr/>
              <p:nvPr/>
            </p:nvCxnSpPr>
            <p:spPr>
              <a:xfrm>
                <a:off x="1306" y="370"/>
                <a:ext cx="0" cy="29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29"/>
              <p:cNvCxnSpPr/>
              <p:nvPr/>
            </p:nvCxnSpPr>
            <p:spPr>
              <a:xfrm>
                <a:off x="1080" y="388"/>
                <a:ext cx="0" cy="15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29"/>
              <p:cNvCxnSpPr/>
              <p:nvPr/>
            </p:nvCxnSpPr>
            <p:spPr>
              <a:xfrm rot="10800000">
                <a:off x="1308" y="245"/>
                <a:ext cx="0" cy="2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29"/>
              <p:cNvCxnSpPr/>
              <p:nvPr/>
            </p:nvCxnSpPr>
            <p:spPr>
              <a:xfrm>
                <a:off x="1536" y="316"/>
                <a:ext cx="0" cy="9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29"/>
              <p:cNvCxnSpPr/>
              <p:nvPr/>
            </p:nvCxnSpPr>
            <p:spPr>
              <a:xfrm rot="10800000">
                <a:off x="1536" y="247"/>
                <a:ext cx="0" cy="2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29"/>
              <p:cNvCxnSpPr/>
              <p:nvPr/>
            </p:nvCxnSpPr>
            <p:spPr>
              <a:xfrm>
                <a:off x="4095" y="467"/>
                <a:ext cx="8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77" name="Google Shape;47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75" y="33338"/>
            <a:ext cx="623888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29"/>
          <p:cNvSpPr txBox="1"/>
          <p:nvPr/>
        </p:nvSpPr>
        <p:spPr>
          <a:xfrm>
            <a:off x="754063" y="60723"/>
            <a:ext cx="2457450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 CÔNG THƯƠNG</a:t>
            </a: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CỤC XUẤT NHẬP KHẨU</a:t>
            </a:r>
            <a:endParaRPr sz="10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25" y="529830"/>
            <a:ext cx="9113838" cy="3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949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ransition spd="slow">
    <p:blinds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xnktphochiminh@moit.gov.v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57350"/>
            <a:ext cx="8839200" cy="22288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3200" dirty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Palatino Linotype" pitchFamily="18" charset="0"/>
              </a:rPr>
              <a:t>QUY TẮC XUẤT XỨ VÀ THỦ TỤC CẤP GIẤY CHỨNG NHẬN XUẤT XỨ</a:t>
            </a:r>
            <a:br>
              <a:rPr lang="en-US" sz="3200" dirty="0">
                <a:solidFill>
                  <a:schemeClr val="tx1"/>
                </a:solidFill>
                <a:latin typeface="Palatino Linotype" pitchFamily="18" charset="0"/>
              </a:rPr>
            </a:br>
            <a:endParaRPr lang="en-US" sz="36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176" y="4552950"/>
            <a:ext cx="7997825" cy="285750"/>
          </a:xfrm>
        </p:spPr>
        <p:txBody>
          <a:bodyPr/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 giang, ngày 30 tháng 06 năm 2023</a:t>
            </a: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289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2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FTA</a:t>
            </a:r>
            <a:endParaRPr lang="en-US" sz="3200" dirty="0"/>
          </a:p>
        </p:txBody>
      </p: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257550"/>
          </a:xfrm>
        </p:spPr>
        <p:txBody>
          <a:bodyPr/>
          <a:lstStyle/>
          <a:p>
            <a:pPr marL="571500" indent="-571500">
              <a:spcBef>
                <a:spcPts val="1200"/>
              </a:spcBef>
            </a:pPr>
            <a:r>
              <a:rPr lang="en-US" sz="2200" dirty="0" err="1">
                <a:effectLst/>
              </a:rPr>
              <a:t>Thỏa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thuận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Việt</a:t>
            </a:r>
            <a:r>
              <a:rPr lang="en-US" sz="2200" dirty="0">
                <a:effectLst/>
              </a:rPr>
              <a:t> Nam - </a:t>
            </a:r>
            <a:r>
              <a:rPr lang="en-US" sz="2200" dirty="0" err="1">
                <a:effectLst/>
              </a:rPr>
              <a:t>Lào</a:t>
            </a:r>
            <a:r>
              <a:rPr lang="en-US" sz="2200" dirty="0">
                <a:effectLst/>
              </a:rPr>
              <a:t> </a:t>
            </a:r>
            <a:r>
              <a:rPr lang="vi-VN" sz="2200" dirty="0">
                <a:effectLst/>
              </a:rPr>
              <a:t>(C/O mẫu</a:t>
            </a:r>
            <a:r>
              <a:rPr lang="en-US" sz="2200" dirty="0">
                <a:effectLst/>
              </a:rPr>
              <a:t> S</a:t>
            </a:r>
            <a:r>
              <a:rPr lang="vi-VN" sz="2200" dirty="0">
                <a:effectLst/>
              </a:rPr>
              <a:t>)</a:t>
            </a:r>
            <a:endParaRPr lang="en-US" sz="22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04/2010/TT-BCT ngày 25/01/2010</a:t>
            </a:r>
            <a:endParaRPr lang="en-US" sz="2000" b="0" dirty="0"/>
          </a:p>
          <a:p>
            <a:pPr marL="571500" indent="-571500">
              <a:spcBef>
                <a:spcPts val="1200"/>
              </a:spcBef>
            </a:pPr>
            <a:r>
              <a:rPr lang="vi-VN" sz="2200" dirty="0">
                <a:effectLst/>
              </a:rPr>
              <a:t>Thỏa thuận Việt Nam </a:t>
            </a:r>
            <a:r>
              <a:rPr lang="en-US" sz="2200" dirty="0">
                <a:effectLst/>
              </a:rPr>
              <a:t>-</a:t>
            </a:r>
            <a:r>
              <a:rPr lang="vi-VN" sz="2200" dirty="0">
                <a:effectLst/>
              </a:rPr>
              <a:t> </a:t>
            </a:r>
            <a:r>
              <a:rPr lang="en-US" sz="2200" dirty="0" err="1">
                <a:effectLst/>
              </a:rPr>
              <a:t>Campuchia</a:t>
            </a:r>
            <a:r>
              <a:rPr lang="en-US" sz="2200" dirty="0">
                <a:effectLst/>
              </a:rPr>
              <a:t> </a:t>
            </a:r>
            <a:r>
              <a:rPr lang="vi-VN" sz="2200" dirty="0">
                <a:effectLst/>
              </a:rPr>
              <a:t>(C/O mẫu </a:t>
            </a:r>
            <a:r>
              <a:rPr lang="en-US" sz="2200" dirty="0">
                <a:effectLst/>
              </a:rPr>
              <a:t>X</a:t>
            </a:r>
            <a:r>
              <a:rPr lang="vi-VN" sz="2200" dirty="0">
                <a:effectLst/>
              </a:rPr>
              <a:t>)</a:t>
            </a:r>
            <a:endParaRPr lang="en-US" sz="22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17/2011/TT-BCT ngày 14/4/2011</a:t>
            </a:r>
            <a:endParaRPr lang="en-US" sz="2000" b="0" dirty="0"/>
          </a:p>
          <a:p>
            <a:pPr marL="571500" indent="-571500">
              <a:spcBef>
                <a:spcPts val="1200"/>
              </a:spcBef>
            </a:pPr>
            <a:r>
              <a:rPr lang="vi-VN" sz="2200" dirty="0">
                <a:effectLst/>
              </a:rPr>
              <a:t>Hiệp định VJEPA (C/O mẫu VJ)</a:t>
            </a:r>
            <a:endParaRPr lang="en-US" sz="22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10/2009/TT-BCT ngày 18/</a:t>
            </a:r>
            <a:r>
              <a:rPr lang="en-US" sz="2000" b="0" dirty="0"/>
              <a:t>0</a:t>
            </a:r>
            <a:r>
              <a:rPr lang="vi-VN" sz="2000" b="0" dirty="0"/>
              <a:t>5/2009</a:t>
            </a:r>
            <a:endParaRPr lang="en-US" sz="2000" b="0" dirty="0"/>
          </a:p>
          <a:p>
            <a:pPr marL="1028700" lvl="1" indent="-454025">
              <a:spcBef>
                <a:spcPts val="600"/>
              </a:spcBef>
            </a:pPr>
            <a:endParaRPr lang="en-US" sz="2000" b="0" dirty="0"/>
          </a:p>
          <a:p>
            <a:pPr marL="1028700" lvl="1" indent="-454025">
              <a:spcBef>
                <a:spcPts val="600"/>
              </a:spcBef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034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2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FTA</a:t>
            </a:r>
            <a:endParaRPr lang="en-US" sz="3200" dirty="0"/>
          </a:p>
        </p:txBody>
      </p: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257550"/>
          </a:xfrm>
        </p:spPr>
        <p:txBody>
          <a:bodyPr/>
          <a:lstStyle/>
          <a:p>
            <a:pPr marL="571500" indent="-571500">
              <a:spcBef>
                <a:spcPts val="1200"/>
              </a:spcBef>
            </a:pPr>
            <a:r>
              <a:rPr lang="vi-VN" sz="2200" dirty="0">
                <a:effectLst/>
              </a:rPr>
              <a:t>Hiệp định VKFTA (C/O mẫu VK)</a:t>
            </a:r>
            <a:endParaRPr lang="en-US" sz="22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40/2015/TT-BCT ngày 18/11/2015</a:t>
            </a:r>
            <a:endParaRPr lang="en-US" sz="2000" b="0" dirty="0"/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48/2015/TT-BCT ngày 14/12/2015</a:t>
            </a:r>
            <a:endParaRPr lang="en-US" sz="2000" b="0" dirty="0"/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09/2022/TT-BCT ngày 01/06/2022</a:t>
            </a:r>
            <a:r>
              <a:rPr lang="en-US" sz="2000" b="0" dirty="0"/>
              <a:t> (</a:t>
            </a:r>
            <a:r>
              <a:rPr lang="en-US" sz="2000" b="0" dirty="0" err="1"/>
              <a:t>PSR</a:t>
            </a:r>
            <a:r>
              <a:rPr lang="en-US" sz="2000" b="0" dirty="0"/>
              <a:t> HS.2017)</a:t>
            </a:r>
          </a:p>
          <a:p>
            <a:pPr marL="571500" indent="-571500">
              <a:spcBef>
                <a:spcPts val="1200"/>
              </a:spcBef>
            </a:pPr>
            <a:r>
              <a:rPr lang="vi-VN" sz="2200" dirty="0">
                <a:effectLst/>
              </a:rPr>
              <a:t>Hiệp định VCFTA (C/O mẫu VC)</a:t>
            </a:r>
            <a:endParaRPr lang="en-US" sz="22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31/2013/TT-BCT ngày 15/11/2013</a:t>
            </a:r>
            <a:endParaRPr lang="en-US" sz="2000" b="0" dirty="0"/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05/2015/TT-BCT ngày 27/</a:t>
            </a:r>
            <a:r>
              <a:rPr lang="en-US" sz="2000" b="0" dirty="0"/>
              <a:t>0</a:t>
            </a:r>
            <a:r>
              <a:rPr lang="vi-VN" sz="2000" b="0" dirty="0"/>
              <a:t>3/2015</a:t>
            </a:r>
            <a:endParaRPr lang="en-US" sz="2000" b="0" dirty="0"/>
          </a:p>
          <a:p>
            <a:pPr marL="1028700" lvl="1" indent="-454025">
              <a:spcBef>
                <a:spcPts val="600"/>
              </a:spcBef>
            </a:pPr>
            <a:endParaRPr lang="en-US" sz="2000" b="0" dirty="0"/>
          </a:p>
          <a:p>
            <a:pPr marL="1028700" lvl="1" indent="-454025">
              <a:spcBef>
                <a:spcPts val="600"/>
              </a:spcBef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0306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2" cy="8048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       </a:t>
            </a: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FTA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1447800" y="1395412"/>
            <a:ext cx="6172200" cy="391953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vi-VN" sz="1600" dirty="0">
                <a:effectLst/>
              </a:rPr>
              <a:t>Hiệp định VN-EAEU FTA (C/O mẫu EAV)</a:t>
            </a:r>
            <a:endParaRPr lang="en-US" sz="1600" dirty="0">
              <a:effectLst/>
            </a:endParaRPr>
          </a:p>
          <a:p>
            <a:pPr marL="860425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1600" b="0" dirty="0"/>
              <a:t>Thông tư 21/2016/TT-BCT ngày 20/</a:t>
            </a:r>
            <a:r>
              <a:rPr lang="en-US" sz="1600" b="0" dirty="0"/>
              <a:t>0</a:t>
            </a:r>
            <a:r>
              <a:rPr lang="vi-VN" sz="1600" b="0" dirty="0"/>
              <a:t>6/2016</a:t>
            </a:r>
            <a:endParaRPr lang="en-US" sz="1600" b="0" dirty="0"/>
          </a:p>
          <a:p>
            <a:pPr marL="860425" lvl="1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1600" b="0" dirty="0"/>
              <a:t>Thông tư 11/2018/TT-BCT ngày 29/05/2018</a:t>
            </a:r>
            <a:r>
              <a:rPr lang="en-US" sz="1600" b="0" dirty="0"/>
              <a:t> (</a:t>
            </a:r>
            <a:r>
              <a:rPr lang="en-US" sz="1600" b="0" dirty="0" err="1"/>
              <a:t>PSR</a:t>
            </a:r>
            <a:r>
              <a:rPr lang="en-US" sz="1600" b="0" dirty="0"/>
              <a:t> HS.2017)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vi-VN" sz="1600" dirty="0">
                <a:effectLst/>
              </a:rPr>
              <a:t>Hiệp định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Việt</a:t>
            </a:r>
            <a:r>
              <a:rPr lang="en-US" sz="1600" dirty="0">
                <a:effectLst/>
              </a:rPr>
              <a:t> Nam - Cuba</a:t>
            </a:r>
            <a:r>
              <a:rPr lang="vi-VN" sz="1600" dirty="0">
                <a:effectLst/>
              </a:rPr>
              <a:t> (C/O mẫu V</a:t>
            </a:r>
            <a:r>
              <a:rPr lang="en-US" sz="1600" dirty="0">
                <a:effectLst/>
              </a:rPr>
              <a:t>N-CU</a:t>
            </a:r>
            <a:r>
              <a:rPr lang="vi-VN" sz="1600" dirty="0">
                <a:effectLst/>
              </a:rPr>
              <a:t>)</a:t>
            </a:r>
            <a:endParaRPr lang="en-US" sz="16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1600" b="0" dirty="0"/>
              <a:t>Thông tư 08/2020/TT-BCT ngày 08/04/2020</a:t>
            </a:r>
            <a:endParaRPr lang="en-US" sz="1600" b="0" dirty="0"/>
          </a:p>
          <a:p>
            <a:pPr marL="0" indent="0">
              <a:spcBef>
                <a:spcPts val="1200"/>
              </a:spcBef>
              <a:buNone/>
            </a:pPr>
            <a:r>
              <a:rPr lang="vi-VN" sz="1600" dirty="0">
                <a:effectLst/>
              </a:rPr>
              <a:t>Hiệp định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Việt</a:t>
            </a:r>
            <a:r>
              <a:rPr lang="en-US" sz="1600" dirty="0">
                <a:effectLst/>
              </a:rPr>
              <a:t> Nam - </a:t>
            </a:r>
            <a:r>
              <a:rPr lang="en-US" sz="1600" dirty="0" err="1">
                <a:effectLst/>
              </a:rPr>
              <a:t>Liên</a:t>
            </a:r>
            <a:r>
              <a:rPr lang="en-US" sz="1600" dirty="0">
                <a:effectLst/>
              </a:rPr>
              <a:t> minh </a:t>
            </a:r>
            <a:r>
              <a:rPr lang="en-US" sz="1600" dirty="0" err="1">
                <a:effectLst/>
              </a:rPr>
              <a:t>châu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Âu</a:t>
            </a:r>
            <a:r>
              <a:rPr lang="vi-VN" sz="1600" dirty="0">
                <a:effectLst/>
              </a:rPr>
              <a:t> (C/O mẫu </a:t>
            </a:r>
            <a:r>
              <a:rPr lang="en-US" sz="1600" dirty="0">
                <a:effectLst/>
              </a:rPr>
              <a:t>EUR.1</a:t>
            </a:r>
            <a:r>
              <a:rPr lang="vi-VN" sz="1600" dirty="0">
                <a:effectLst/>
              </a:rPr>
              <a:t>)</a:t>
            </a:r>
            <a:endParaRPr lang="en-US" sz="16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1600" b="0" dirty="0"/>
              <a:t>Thông tư 11/2020/TT-BCT ngày 15/06/2020</a:t>
            </a:r>
            <a:endParaRPr lang="en-US" sz="1600" b="0" dirty="0"/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b="0" dirty="0" err="1"/>
              <a:t>Quyết</a:t>
            </a:r>
            <a:r>
              <a:rPr lang="en-US" sz="1600" b="0" dirty="0"/>
              <a:t> </a:t>
            </a:r>
            <a:r>
              <a:rPr lang="en-US" sz="1600" b="0" dirty="0" err="1"/>
              <a:t>định</a:t>
            </a:r>
            <a:r>
              <a:rPr lang="vi-VN" sz="1600" b="0" dirty="0"/>
              <a:t> 1949/QĐ-BCT ngày 24/07/2020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vi-VN" sz="1600" dirty="0">
                <a:effectLst/>
              </a:rPr>
              <a:t>Hiệp định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Việt</a:t>
            </a:r>
            <a:r>
              <a:rPr lang="en-US" sz="1600" dirty="0">
                <a:effectLst/>
              </a:rPr>
              <a:t> Nam - </a:t>
            </a:r>
            <a:r>
              <a:rPr lang="en-US" sz="1600" dirty="0" err="1">
                <a:effectLst/>
              </a:rPr>
              <a:t>Vương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quốc</a:t>
            </a:r>
            <a:r>
              <a:rPr lang="en-US" sz="1600" dirty="0">
                <a:effectLst/>
              </a:rPr>
              <a:t> Anh</a:t>
            </a:r>
            <a:r>
              <a:rPr lang="vi-VN" sz="1600" dirty="0">
                <a:effectLst/>
              </a:rPr>
              <a:t> (C/O mẫu </a:t>
            </a:r>
            <a:r>
              <a:rPr lang="en-US" sz="1600" dirty="0">
                <a:effectLst/>
              </a:rPr>
              <a:t>EUR.1 UK</a:t>
            </a:r>
            <a:r>
              <a:rPr lang="vi-VN" sz="1600" dirty="0">
                <a:effectLst/>
              </a:rPr>
              <a:t>)</a:t>
            </a:r>
            <a:endParaRPr lang="en-US" sz="16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1600" b="0" dirty="0"/>
              <a:t>Thông tư 02/2021/TT-BCT ngày 11/06/2021</a:t>
            </a:r>
            <a:endParaRPr lang="en-US" sz="1600" b="0" dirty="0"/>
          </a:p>
          <a:p>
            <a:pPr marL="1028700" lvl="1" indent="-454025">
              <a:spcBef>
                <a:spcPts val="600"/>
              </a:spcBef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9754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2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/>
              <a:t>In C/O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giấy</a:t>
            </a:r>
            <a:r>
              <a:rPr lang="en-US" sz="3200" dirty="0"/>
              <a:t> A4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181350"/>
          </a:xfrm>
        </p:spPr>
        <p:txBody>
          <a:bodyPr/>
          <a:lstStyle/>
          <a:p>
            <a:pPr marL="571500" indent="-571500">
              <a:spcBef>
                <a:spcPts val="1200"/>
              </a:spcBef>
            </a:pPr>
            <a:r>
              <a:rPr lang="en-US" sz="2200" dirty="0" err="1">
                <a:effectLst/>
              </a:rPr>
              <a:t>Thông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báo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số</a:t>
            </a:r>
            <a:r>
              <a:rPr lang="en-US" sz="2200" dirty="0">
                <a:effectLst/>
              </a:rPr>
              <a:t> 257/TB-</a:t>
            </a:r>
            <a:r>
              <a:rPr lang="en-US" sz="2200" dirty="0" err="1">
                <a:effectLst/>
              </a:rPr>
              <a:t>BCT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ngày</a:t>
            </a:r>
            <a:r>
              <a:rPr lang="en-US" sz="2200" dirty="0">
                <a:effectLst/>
              </a:rPr>
              <a:t> 10/10/2022</a:t>
            </a:r>
          </a:p>
          <a:p>
            <a:pPr marL="1028700" lvl="1" indent="-454025">
              <a:spcBef>
                <a:spcPts val="600"/>
              </a:spcBef>
            </a:pPr>
            <a:r>
              <a:rPr lang="en-US" sz="2000" dirty="0"/>
              <a:t>C/O </a:t>
            </a:r>
            <a:r>
              <a:rPr lang="en-US" sz="2000" dirty="0" err="1"/>
              <a:t>mẫu</a:t>
            </a:r>
            <a:r>
              <a:rPr lang="en-US" sz="2000" dirty="0"/>
              <a:t> D -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:</a:t>
            </a:r>
          </a:p>
          <a:p>
            <a:pPr marL="1311275" lvl="2" indent="-285750">
              <a:spcBef>
                <a:spcPts val="600"/>
              </a:spcBef>
            </a:pPr>
            <a:r>
              <a:rPr lang="en-US" sz="1800" b="0" dirty="0">
                <a:effectLst/>
              </a:rPr>
              <a:t>in từ Hệ thống </a:t>
            </a:r>
            <a:r>
              <a:rPr lang="en-US" sz="1800" b="0" dirty="0" err="1">
                <a:effectLst/>
              </a:rPr>
              <a:t>eCoSys</a:t>
            </a:r>
            <a:endParaRPr lang="en-US" sz="1800" b="0" dirty="0">
              <a:effectLst/>
            </a:endParaRPr>
          </a:p>
          <a:p>
            <a:pPr marL="1311275" lvl="2" indent="-285750">
              <a:spcBef>
                <a:spcPts val="600"/>
              </a:spcBef>
            </a:pPr>
            <a:r>
              <a:rPr lang="en-US" sz="1800" dirty="0">
                <a:effectLst/>
              </a:rPr>
              <a:t>in </a:t>
            </a:r>
            <a:r>
              <a:rPr lang="en-US" sz="1800" dirty="0" err="1">
                <a:effectLst/>
              </a:rPr>
              <a:t>thêm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mặt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sau</a:t>
            </a:r>
            <a:r>
              <a:rPr lang="en-US" sz="1800" dirty="0">
                <a:effectLst/>
              </a:rPr>
              <a:t> C/O (Overleaf Notes)</a:t>
            </a:r>
          </a:p>
          <a:p>
            <a:pPr marL="1311275" lvl="2" indent="-285750">
              <a:spcBef>
                <a:spcPts val="600"/>
              </a:spcBef>
            </a:pPr>
            <a:r>
              <a:rPr lang="en-US" sz="1800" b="0" dirty="0" err="1">
                <a:effectLst/>
              </a:rPr>
              <a:t>ký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vào</a:t>
            </a:r>
            <a:r>
              <a:rPr lang="en-US" sz="1800" b="0" dirty="0">
                <a:effectLst/>
              </a:rPr>
              <a:t> ô </a:t>
            </a:r>
            <a:r>
              <a:rPr lang="en-US" sz="1800" b="0" dirty="0" err="1">
                <a:effectLst/>
              </a:rPr>
              <a:t>số</a:t>
            </a:r>
            <a:r>
              <a:rPr lang="en-US" sz="1800" b="0" dirty="0">
                <a:effectLst/>
              </a:rPr>
              <a:t> 11</a:t>
            </a:r>
          </a:p>
          <a:p>
            <a:pPr marL="1028700" lvl="1" indent="-454025">
              <a:spcBef>
                <a:spcPts val="600"/>
              </a:spcBef>
            </a:pPr>
            <a:r>
              <a:rPr lang="en-US" sz="2000" dirty="0"/>
              <a:t>C/O khác (ngoại trừ EAV, EUR.1, UK )</a:t>
            </a:r>
          </a:p>
          <a:p>
            <a:pPr marL="1311275" lvl="2" indent="-285750">
              <a:spcBef>
                <a:spcPts val="600"/>
              </a:spcBef>
            </a:pPr>
            <a:r>
              <a:rPr lang="en-US" sz="1800" dirty="0">
                <a:effectLst/>
              </a:rPr>
              <a:t>download </a:t>
            </a:r>
            <a:r>
              <a:rPr lang="en-US" sz="1800" dirty="0" err="1">
                <a:effectLst/>
              </a:rPr>
              <a:t>mẫu</a:t>
            </a:r>
            <a:r>
              <a:rPr lang="en-US" sz="1800" dirty="0">
                <a:effectLst/>
              </a:rPr>
              <a:t> C/O </a:t>
            </a:r>
            <a:r>
              <a:rPr lang="en-US" sz="1800" dirty="0" err="1">
                <a:effectLst/>
              </a:rPr>
              <a:t>từ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Hệ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thống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eCoSys</a:t>
            </a:r>
            <a:endParaRPr lang="en-US" sz="1800" dirty="0">
              <a:effectLst/>
            </a:endParaRPr>
          </a:p>
          <a:p>
            <a:pPr marL="1311275" lvl="2" indent="-285750">
              <a:spcBef>
                <a:spcPts val="600"/>
              </a:spcBef>
            </a:pPr>
            <a:r>
              <a:rPr lang="en-US" sz="1800" b="0" dirty="0">
                <a:effectLst/>
              </a:rPr>
              <a:t>in 2 </a:t>
            </a:r>
            <a:r>
              <a:rPr lang="en-US" sz="1800" b="0" dirty="0" err="1">
                <a:effectLst/>
              </a:rPr>
              <a:t>mặt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ra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giấy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trắng</a:t>
            </a:r>
            <a:r>
              <a:rPr lang="en-US" sz="1800" b="0" dirty="0">
                <a:effectLst/>
              </a:rPr>
              <a:t> A4 </a:t>
            </a:r>
            <a:r>
              <a:rPr lang="en-US" sz="1800" b="0" dirty="0" err="1">
                <a:effectLst/>
              </a:rPr>
              <a:t>để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sử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dụng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thay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cho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mẫu</a:t>
            </a:r>
            <a:r>
              <a:rPr lang="en-US" sz="1800" b="0" dirty="0">
                <a:effectLst/>
              </a:rPr>
              <a:t> C/O do </a:t>
            </a:r>
            <a:r>
              <a:rPr lang="en-US" sz="1800" b="0" dirty="0" err="1">
                <a:effectLst/>
              </a:rPr>
              <a:t>Bộ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Công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Thương</a:t>
            </a:r>
            <a:r>
              <a:rPr lang="en-US" sz="1800" b="0" dirty="0">
                <a:effectLst/>
              </a:rPr>
              <a:t> </a:t>
            </a:r>
            <a:r>
              <a:rPr lang="en-US" sz="1800" b="0" dirty="0" err="1">
                <a:effectLst/>
              </a:rPr>
              <a:t>phát</a:t>
            </a:r>
            <a:r>
              <a:rPr lang="en-US" sz="1800" b="0" dirty="0">
                <a:effectLst/>
              </a:rPr>
              <a:t>. </a:t>
            </a:r>
            <a:r>
              <a:rPr lang="en-US" sz="1800" b="0" i="1" u="sng" dirty="0" err="1">
                <a:effectLst/>
              </a:rPr>
              <a:t>Lưu</a:t>
            </a:r>
            <a:r>
              <a:rPr lang="en-US" sz="1800" b="0" i="1" u="sng" dirty="0">
                <a:effectLst/>
              </a:rPr>
              <a:t> ý</a:t>
            </a:r>
            <a:r>
              <a:rPr lang="en-US" sz="1800" i="1" dirty="0">
                <a:effectLst/>
              </a:rPr>
              <a:t> : </a:t>
            </a:r>
            <a:r>
              <a:rPr lang="en-US" sz="1800" i="1" dirty="0" err="1">
                <a:effectLst/>
              </a:rPr>
              <a:t>Tuyệt</a:t>
            </a:r>
            <a:r>
              <a:rPr lang="en-US" sz="1800" i="1" dirty="0">
                <a:effectLst/>
              </a:rPr>
              <a:t> </a:t>
            </a:r>
            <a:r>
              <a:rPr lang="en-US" sz="1800" i="1" dirty="0" err="1">
                <a:effectLst/>
              </a:rPr>
              <a:t>đối</a:t>
            </a:r>
            <a:r>
              <a:rPr lang="en-US" sz="1800" i="1" dirty="0">
                <a:effectLst/>
              </a:rPr>
              <a:t> </a:t>
            </a:r>
            <a:r>
              <a:rPr lang="en-US" sz="1800" i="1" dirty="0" err="1">
                <a:effectLst/>
              </a:rPr>
              <a:t>KHÔNG</a:t>
            </a:r>
            <a:r>
              <a:rPr lang="en-US" sz="1800" i="1" dirty="0">
                <a:effectLst/>
              </a:rPr>
              <a:t> </a:t>
            </a:r>
            <a:r>
              <a:rPr lang="en-US" sz="1800" i="1" dirty="0" err="1">
                <a:effectLst/>
              </a:rPr>
              <a:t>thay</a:t>
            </a:r>
            <a:r>
              <a:rPr lang="en-US" sz="1800" i="1" dirty="0">
                <a:effectLst/>
              </a:rPr>
              <a:t> </a:t>
            </a:r>
            <a:r>
              <a:rPr lang="en-US" sz="1800" i="1" dirty="0" err="1">
                <a:effectLst/>
              </a:rPr>
              <a:t>đổi</a:t>
            </a:r>
            <a:r>
              <a:rPr lang="en-US" sz="1800" i="1" dirty="0">
                <a:effectLst/>
              </a:rPr>
              <a:t> </a:t>
            </a:r>
            <a:r>
              <a:rPr lang="en-US" sz="1800" i="1" dirty="0" err="1">
                <a:effectLst/>
              </a:rPr>
              <a:t>kích</a:t>
            </a:r>
            <a:r>
              <a:rPr lang="en-US" sz="1800" i="1" dirty="0">
                <a:effectLst/>
              </a:rPr>
              <a:t> </a:t>
            </a:r>
            <a:r>
              <a:rPr lang="en-US" sz="1800" i="1" dirty="0" err="1">
                <a:effectLst/>
              </a:rPr>
              <a:t>thước</a:t>
            </a:r>
            <a:endParaRPr lang="en-US" sz="1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02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2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/>
              <a:t>Tra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C/O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-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thống</a:t>
            </a:r>
            <a:r>
              <a:rPr lang="en-US" sz="3200" dirty="0"/>
              <a:t> </a:t>
            </a:r>
            <a:r>
              <a:rPr lang="en-US" sz="3200" dirty="0" err="1"/>
              <a:t>eCoSys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04950"/>
            <a:ext cx="810324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885950"/>
            <a:ext cx="2909455" cy="114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08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04950"/>
            <a:ext cx="8548997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2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/>
              <a:t>Tra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C/O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- https://vnsw.gov.vn/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058292" y="2283938"/>
            <a:ext cx="762000" cy="25358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8566699">
            <a:off x="5761183" y="2159497"/>
            <a:ext cx="457200" cy="127417"/>
          </a:xfrm>
          <a:prstGeom prst="rightArrow">
            <a:avLst/>
          </a:prstGeom>
          <a:solidFill>
            <a:srgbClr val="FF00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65007"/>
            <a:ext cx="8458200" cy="377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2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/>
              <a:t>Tra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C/O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- https://vnsw.gov.vn/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664" y="1581150"/>
            <a:ext cx="3491346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nip Diagonal Corner Rectangle 5"/>
          <p:cNvSpPr/>
          <p:nvPr/>
        </p:nvSpPr>
        <p:spPr bwMode="auto">
          <a:xfrm>
            <a:off x="5490664" y="2058446"/>
            <a:ext cx="3481297" cy="741904"/>
          </a:xfrm>
          <a:prstGeom prst="snip2Diag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1" dirty="0"/>
          </a:p>
          <a:p>
            <a:r>
              <a:rPr lang="en-US" sz="1400" b="1" dirty="0"/>
              <a:t>bophanhotrotchq@customs.gov.vn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4606" y="4649930"/>
            <a:ext cx="304800" cy="4572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8566699">
            <a:off x="791377" y="4433579"/>
            <a:ext cx="457200" cy="127417"/>
          </a:xfrm>
          <a:prstGeom prst="rightArrow">
            <a:avLst/>
          </a:prstGeom>
          <a:solidFill>
            <a:srgbClr val="FF00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A593-6355-C761-9636-CF05CA7F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3200" b="0" dirty="0">
                <a:effectLst/>
              </a:rPr>
            </a:br>
            <a:r>
              <a:rPr lang="en-US" sz="3200" dirty="0">
                <a:effectLst/>
              </a:rPr>
              <a:t>Tác dụng của C/O</a:t>
            </a:r>
            <a:br>
              <a:rPr lang="en-US" sz="3200" b="0" dirty="0">
                <a:effectLst/>
              </a:rPr>
            </a:br>
            <a:r>
              <a:rPr lang="en-US" sz="3200" b="0" dirty="0">
                <a:effectLst/>
              </a:rPr>
              <a:t>------------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125F-33C9-7B64-E27F-D146DD00C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10916"/>
            <a:ext cx="8327131" cy="31325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5050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vi-VN" sz="240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đãi thuế quan</a:t>
            </a:r>
            <a:endParaRPr lang="en-US" sz="2400" dirty="0">
              <a:solidFill>
                <a:srgbClr val="05050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40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hống kê thương mại, duy trì hệ thống hạn ngạch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E385C-2C4E-1F75-FEA1-BE4E142B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1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D6DD-B054-6301-565A-3D32C5DF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Quyền </a:t>
            </a:r>
            <a:r>
              <a:rPr lang="en-US" sz="3200" dirty="0"/>
              <a:t>lựa</a:t>
            </a:r>
            <a:r>
              <a:rPr lang="en-US" sz="3600" dirty="0"/>
              <a:t> chọn Form của Doanh nghiệp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D527F-9A29-CB3B-A162-96AF2DA1F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09750"/>
            <a:ext cx="8555731" cy="29337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sz="2400" dirty="0">
                <a:effectLst/>
              </a:rPr>
              <a:t>Mức thuế nhập khẩu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effectLst/>
              </a:rPr>
              <a:t>Tiêu chí đáp ứng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6A0E8-0C0D-A35E-5763-371DAB3B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886450" cy="85725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25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br>
              <a:rPr lang="en-US" sz="225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en-US" sz="225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A0DF38-03A8-47FA-96A9-7BB028D20B37}"/>
              </a:ext>
            </a:extLst>
          </p:cNvPr>
          <p:cNvSpPr/>
          <p:nvPr/>
        </p:nvSpPr>
        <p:spPr>
          <a:xfrm>
            <a:off x="2133601" y="3918329"/>
            <a:ext cx="1040792" cy="509918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b="1" dirty="0">
                <a:solidFill>
                  <a:srgbClr val="080406"/>
                </a:solidFill>
                <a:cs typeface="Arial" panose="020B0604020202020204" pitchFamily="34" charset="0"/>
              </a:rPr>
              <a:t>RVC</a:t>
            </a:r>
            <a:endParaRPr lang="en-US" b="1" dirty="0">
              <a:solidFill>
                <a:srgbClr val="0804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85B23A-474E-4169-9F0B-3522D866F4E9}"/>
              </a:ext>
            </a:extLst>
          </p:cNvPr>
          <p:cNvSpPr/>
          <p:nvPr/>
        </p:nvSpPr>
        <p:spPr>
          <a:xfrm>
            <a:off x="3687411" y="3935134"/>
            <a:ext cx="1040791" cy="5055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FE90F7-0586-4A21-97E8-6D612E359904}"/>
              </a:ext>
            </a:extLst>
          </p:cNvPr>
          <p:cNvSpPr/>
          <p:nvPr/>
        </p:nvSpPr>
        <p:spPr>
          <a:xfrm>
            <a:off x="5054214" y="3935186"/>
            <a:ext cx="1194186" cy="4973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b="1" dirty="0">
              <a:solidFill>
                <a:srgbClr val="0804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93723284-1C4A-4320-A74D-159C5A7C85FF}"/>
              </a:ext>
            </a:extLst>
          </p:cNvPr>
          <p:cNvSpPr/>
          <p:nvPr/>
        </p:nvSpPr>
        <p:spPr>
          <a:xfrm>
            <a:off x="1289647" y="1886799"/>
            <a:ext cx="2266622" cy="7602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50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sz="150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thuần</a:t>
            </a:r>
            <a:r>
              <a:rPr lang="en-US" sz="150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r>
              <a:rPr lang="en-US" sz="150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 </a:t>
            </a:r>
          </a:p>
          <a:p>
            <a:pPr algn="ctr">
              <a:defRPr/>
            </a:pPr>
            <a:r>
              <a:rPr lang="en-US" sz="150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50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50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50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50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</a:t>
            </a: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26433745-FCCB-416F-863D-66E953AAB9B6}"/>
              </a:ext>
            </a:extLst>
          </p:cNvPr>
          <p:cNvSpPr/>
          <p:nvPr/>
        </p:nvSpPr>
        <p:spPr>
          <a:xfrm>
            <a:off x="4728202" y="1852306"/>
            <a:ext cx="2390744" cy="794759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65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sz="165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165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5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thuần</a:t>
            </a:r>
            <a:r>
              <a:rPr lang="en-US" sz="1650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1650" b="1" dirty="0">
              <a:solidFill>
                <a:srgbClr val="0804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DEEB2F14-FE3F-44D2-875D-08D3209D265B}"/>
              </a:ext>
            </a:extLst>
          </p:cNvPr>
          <p:cNvSpPr/>
          <p:nvPr/>
        </p:nvSpPr>
        <p:spPr>
          <a:xfrm>
            <a:off x="2882168" y="2960077"/>
            <a:ext cx="2655551" cy="649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PSR</a:t>
            </a:r>
            <a:endParaRPr lang="en-US" dirty="0">
              <a:solidFill>
                <a:srgbClr val="080406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1F116285-3058-4950-8A0F-7ADCA6F68676}"/>
              </a:ext>
            </a:extLst>
          </p:cNvPr>
          <p:cNvSpPr/>
          <p:nvPr/>
        </p:nvSpPr>
        <p:spPr>
          <a:xfrm>
            <a:off x="2832696" y="1204037"/>
            <a:ext cx="2736821" cy="411046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80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XUẤT XỨ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E3BB21-51AF-41C0-973B-D0289B893140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5400000">
            <a:off x="4910254" y="1946756"/>
            <a:ext cx="313012" cy="1713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E03026-0AB8-4E48-8F33-1575D79AC9EE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773302" y="3609467"/>
            <a:ext cx="1436642" cy="321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B629BC-8B44-46D1-8316-7B4FDDC432C9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flipH="1">
            <a:off x="4207807" y="3609468"/>
            <a:ext cx="2137" cy="325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4CB019-C69B-4588-A918-A1D0A5DFE73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209944" y="3609467"/>
            <a:ext cx="1180946" cy="321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Arrow: Left-Right-Up 58">
            <a:extLst>
              <a:ext uri="{FF2B5EF4-FFF2-40B4-BE49-F238E27FC236}">
                <a16:creationId xmlns:a16="http://schemas.microsoft.com/office/drawing/2014/main" id="{444247AE-6451-4A88-8B39-DDC0E39B3C7E}"/>
              </a:ext>
            </a:extLst>
          </p:cNvPr>
          <p:cNvSpPr/>
          <p:nvPr/>
        </p:nvSpPr>
        <p:spPr>
          <a:xfrm>
            <a:off x="3733653" y="1714500"/>
            <a:ext cx="791510" cy="701812"/>
          </a:xfrm>
          <a:prstGeom prst="leftRightUpArrow">
            <a:avLst>
              <a:gd name="adj1" fmla="val 20358"/>
              <a:gd name="adj2" fmla="val 25000"/>
              <a:gd name="adj3" fmla="val 25000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799" y="590550"/>
            <a:ext cx="8555732" cy="1245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1. C/O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ƯU</a:t>
            </a:r>
            <a:r>
              <a:rPr lang="en-US" sz="2800" dirty="0"/>
              <a:t> </a:t>
            </a:r>
            <a:r>
              <a:rPr lang="en-US" sz="2800" dirty="0" err="1"/>
              <a:t>ĐÃI</a:t>
            </a:r>
            <a:br>
              <a:rPr lang="en-US" sz="2800" dirty="0"/>
            </a:br>
            <a:r>
              <a:rPr lang="en-US" sz="2800" dirty="0"/>
              <a:t>2. C/O </a:t>
            </a:r>
            <a:r>
              <a:rPr lang="en-US" sz="2800" dirty="0" err="1"/>
              <a:t>ƯU</a:t>
            </a:r>
            <a:r>
              <a:rPr lang="en-US" sz="2800" dirty="0"/>
              <a:t> </a:t>
            </a:r>
            <a:r>
              <a:rPr lang="en-US" sz="2800" dirty="0" err="1"/>
              <a:t>ĐÃI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90749"/>
            <a:ext cx="2133600" cy="2106503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819400" y="1962150"/>
            <a:ext cx="6324600" cy="2971800"/>
          </a:xfrm>
        </p:spPr>
        <p:txBody>
          <a:bodyPr/>
          <a:lstStyle/>
          <a:p>
            <a:pPr marL="398463" indent="-398463">
              <a:spcBef>
                <a:spcPts val="1200"/>
              </a:spcBef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phương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ASEAN (ATIGA - D)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ASEAN - Trung Quốc (ACFTA - E)</a:t>
            </a:r>
            <a:endParaRPr lang="en-US" sz="1800" dirty="0">
              <a:latin typeface="+mj-lt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ASEAN - </a:t>
            </a:r>
            <a:r>
              <a:rPr lang="es-ES" sz="1800" dirty="0" err="1">
                <a:latin typeface="+mj-lt"/>
              </a:rPr>
              <a:t>Hàn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Quốc</a:t>
            </a:r>
            <a:r>
              <a:rPr lang="es-ES" sz="1800" dirty="0">
                <a:latin typeface="+mj-lt"/>
              </a:rPr>
              <a:t> (AKFTA - AK)</a:t>
            </a:r>
            <a:endParaRPr lang="en-US" sz="1800" dirty="0">
              <a:latin typeface="+mj-lt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ASEAN - </a:t>
            </a:r>
            <a:r>
              <a:rPr lang="es-ES" sz="1800" dirty="0" err="1">
                <a:latin typeface="+mj-lt"/>
              </a:rPr>
              <a:t>Nhật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Bản</a:t>
            </a:r>
            <a:r>
              <a:rPr lang="es-ES" sz="1800" dirty="0">
                <a:latin typeface="+mj-lt"/>
              </a:rPr>
              <a:t> (AJCEP - AJ)</a:t>
            </a:r>
            <a:endParaRPr lang="en-US" sz="1800" dirty="0">
              <a:latin typeface="+mj-lt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ASEAN - </a:t>
            </a:r>
            <a:r>
              <a:rPr lang="es-ES" sz="1800" dirty="0" err="1">
                <a:latin typeface="+mj-lt"/>
              </a:rPr>
              <a:t>Ấn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Độ</a:t>
            </a:r>
            <a:r>
              <a:rPr lang="es-ES" sz="1800" dirty="0">
                <a:latin typeface="+mj-lt"/>
              </a:rPr>
              <a:t> (AIFTA - AI)</a:t>
            </a:r>
            <a:endParaRPr lang="en-US" sz="1800" dirty="0">
              <a:latin typeface="+mj-lt"/>
            </a:endParaRP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ASEAN - </a:t>
            </a:r>
            <a:r>
              <a:rPr lang="es-ES" sz="1800" dirty="0" err="1">
                <a:latin typeface="+mj-lt"/>
              </a:rPr>
              <a:t>Úc</a:t>
            </a:r>
            <a:r>
              <a:rPr lang="es-ES" sz="1800" dirty="0">
                <a:latin typeface="+mj-lt"/>
              </a:rPr>
              <a:t> – New </a:t>
            </a:r>
            <a:r>
              <a:rPr lang="es-ES" sz="1800" dirty="0" err="1">
                <a:latin typeface="+mj-lt"/>
              </a:rPr>
              <a:t>Zealand</a:t>
            </a:r>
            <a:r>
              <a:rPr lang="es-ES" sz="1800" dirty="0">
                <a:latin typeface="+mj-lt"/>
              </a:rPr>
              <a:t> (AANZFTA - ANZ)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ASEAN - </a:t>
            </a:r>
            <a:r>
              <a:rPr lang="es-ES" sz="1800" dirty="0" err="1">
                <a:latin typeface="+mj-lt"/>
              </a:rPr>
              <a:t>Hồng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Kông</a:t>
            </a:r>
            <a:r>
              <a:rPr lang="es-ES" sz="1800" dirty="0">
                <a:latin typeface="+mj-lt"/>
              </a:rPr>
              <a:t>, </a:t>
            </a:r>
            <a:r>
              <a:rPr lang="es-ES" sz="1800" dirty="0" err="1">
                <a:latin typeface="+mj-lt"/>
              </a:rPr>
              <a:t>Trung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Quốc</a:t>
            </a:r>
            <a:r>
              <a:rPr lang="es-ES" sz="1800" dirty="0">
                <a:latin typeface="+mj-lt"/>
              </a:rPr>
              <a:t> (AHKFTA - AHK)</a:t>
            </a:r>
          </a:p>
        </p:txBody>
      </p:sp>
    </p:spTree>
    <p:extLst>
      <p:ext uri="{BB962C8B-B14F-4D97-AF65-F5344CB8AC3E}">
        <p14:creationId xmlns:p14="http://schemas.microsoft.com/office/powerpoint/2010/main" val="23362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"/>
          <p:cNvSpPr txBox="1">
            <a:spLocks noGrp="1"/>
          </p:cNvSpPr>
          <p:nvPr>
            <p:ph type="sldNum" idx="12"/>
          </p:nvPr>
        </p:nvSpPr>
        <p:spPr>
          <a:xfrm>
            <a:off x="6213874" y="4800601"/>
            <a:ext cx="172997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 eaLnBrk="1" fontAlgn="auto" hangingPunct="1">
              <a:buClr>
                <a:srgbClr val="000000"/>
              </a:buClr>
            </a:pPr>
            <a:fld id="{00000000-1234-1234-1234-123412341234}" type="slidenum">
              <a:rPr lang="en-US" kern="0"/>
              <a:pPr defTabSz="685800" eaLnBrk="1" fontAlgn="auto" hangingPunct="1">
                <a:buClr>
                  <a:srgbClr val="000000"/>
                </a:buClr>
              </a:pPr>
              <a:t>20</a:t>
            </a:fld>
            <a:endParaRPr kern="0"/>
          </a:p>
        </p:txBody>
      </p:sp>
      <p:sp>
        <p:nvSpPr>
          <p:cNvPr id="716" name="Google Shape;716;p6"/>
          <p:cNvSpPr txBox="1">
            <a:spLocks noGrp="1"/>
          </p:cNvSpPr>
          <p:nvPr>
            <p:ph type="title"/>
          </p:nvPr>
        </p:nvSpPr>
        <p:spPr>
          <a:xfrm>
            <a:off x="1371599" y="742950"/>
            <a:ext cx="6416799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       </a:t>
            </a:r>
            <a:r>
              <a:rPr lang="en-US" sz="2800" dirty="0">
                <a:solidFill>
                  <a:srgbClr val="000099"/>
                </a:solidFill>
              </a:rPr>
              <a:t>Xuất xứ thuần túy – tiêu chí “WO”</a:t>
            </a:r>
            <a:endParaRPr sz="2800" dirty="0">
              <a:solidFill>
                <a:srgbClr val="000099"/>
              </a:solidFill>
            </a:endParaRPr>
          </a:p>
        </p:txBody>
      </p:sp>
      <p:sp>
        <p:nvSpPr>
          <p:cNvPr id="717" name="Google Shape;717;p6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7467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731044" lvl="1" indent="-300038">
              <a:spcBef>
                <a:spcPts val="450"/>
              </a:spcBef>
              <a:buSzPts val="1800"/>
            </a:pPr>
            <a:endParaRPr lang="en-US" sz="2100" dirty="0"/>
          </a:p>
          <a:p>
            <a:pPr marL="731044" lvl="1" indent="-300038">
              <a:spcBef>
                <a:spcPts val="450"/>
              </a:spcBef>
              <a:buSzPts val="1800"/>
            </a:pPr>
            <a:r>
              <a:rPr lang="en-US" sz="2400" dirty="0"/>
              <a:t>Diễn ra ở 1 Nước thành viên</a:t>
            </a:r>
            <a:endParaRPr sz="2400" dirty="0"/>
          </a:p>
          <a:p>
            <a:pPr marL="731044" lvl="1" indent="-300038">
              <a:spcBef>
                <a:spcPts val="450"/>
              </a:spcBef>
              <a:buSzPts val="1800"/>
            </a:pPr>
            <a:r>
              <a:rPr lang="en-US" sz="2400" dirty="0"/>
              <a:t>Toàn bộ nguyên liệu phải có xuất xứ </a:t>
            </a:r>
            <a:r>
              <a:rPr lang="en-US" sz="2400" b="1" u="sng" dirty="0">
                <a:solidFill>
                  <a:srgbClr val="00B050"/>
                </a:solidFill>
              </a:rPr>
              <a:t>THUẦN TÚY</a:t>
            </a:r>
            <a:endParaRPr sz="2400" b="1" u="sng" dirty="0">
              <a:solidFill>
                <a:srgbClr val="00B050"/>
              </a:solidFill>
            </a:endParaRPr>
          </a:p>
          <a:p>
            <a:pPr marL="725091" lvl="1" indent="0">
              <a:spcBef>
                <a:spcPts val="450"/>
              </a:spcBef>
              <a:buClr>
                <a:srgbClr val="FF0000"/>
              </a:buClr>
              <a:buSzPts val="1800"/>
              <a:buNone/>
            </a:pPr>
            <a:r>
              <a:rPr lang="en-US" sz="2400" dirty="0">
                <a:solidFill>
                  <a:srgbClr val="FF0000"/>
                </a:solidFill>
              </a:rPr>
              <a:t>KHÔNG</a:t>
            </a:r>
            <a:r>
              <a:rPr lang="en-US" sz="2400" dirty="0"/>
              <a:t> được sử dụng nguyên liệu nhập khẩu</a:t>
            </a:r>
            <a:endParaRPr sz="2400" dirty="0"/>
          </a:p>
        </p:txBody>
      </p:sp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926D-DA43-8F5B-10B5-68210ABE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697706"/>
            <a:ext cx="8555732" cy="1188244"/>
          </a:xfrm>
        </p:spPr>
        <p:txBody>
          <a:bodyPr/>
          <a:lstStyle/>
          <a:p>
            <a:pPr algn="ctr"/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xứ</a:t>
            </a:r>
            <a:r>
              <a:rPr lang="en-US" sz="2800" dirty="0"/>
              <a:t> </a:t>
            </a:r>
            <a:r>
              <a:rPr lang="en-US" sz="2800" dirty="0" err="1"/>
              <a:t>thuần</a:t>
            </a:r>
            <a:r>
              <a:rPr lang="en-US" sz="2800" dirty="0"/>
              <a:t> </a:t>
            </a:r>
            <a:r>
              <a:rPr lang="en-US" sz="2800" dirty="0" err="1"/>
              <a:t>túy</a:t>
            </a:r>
            <a:br>
              <a:rPr lang="en-US" dirty="0"/>
            </a:br>
            <a:r>
              <a:rPr lang="en-US" dirty="0"/>
              <a:t>--------------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BA1E3-0B1D-3D10-9B14-BAEA8CE0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0150"/>
            <a:ext cx="8555731" cy="35433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  </a:t>
            </a:r>
          </a:p>
          <a:p>
            <a:pPr marL="0" indent="0" algn="ctr">
              <a:buNone/>
            </a:pPr>
            <a:r>
              <a:rPr lang="en-US" sz="3600" dirty="0" err="1"/>
              <a:t>Nông</a:t>
            </a:r>
            <a:r>
              <a:rPr lang="en-US" sz="3600" dirty="0"/>
              <a:t> sản cơ bản</a:t>
            </a:r>
          </a:p>
          <a:p>
            <a:pPr marL="0" indent="0" algn="ctr">
              <a:buNone/>
            </a:pPr>
            <a:r>
              <a:rPr lang="en-US" sz="2400" dirty="0"/>
              <a:t>- Cây trồng, rau củ, hoa quả</a:t>
            </a:r>
          </a:p>
          <a:p>
            <a:pPr marL="0" indent="0" algn="ctr">
              <a:buNone/>
            </a:pPr>
            <a:r>
              <a:rPr lang="en-US" sz="2400" dirty="0"/>
              <a:t>- Vật nuôi, trứng sữa, mật ong…</a:t>
            </a:r>
          </a:p>
          <a:p>
            <a:pPr marL="0" indent="0" algn="ctr">
              <a:buNone/>
            </a:pPr>
            <a:r>
              <a:rPr lang="en-US" sz="2400" dirty="0"/>
              <a:t>(Nuôi trồng/ thu hoạch tại nước thành viên)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71B28-4111-340C-281E-507AB45E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47908"/>
      </p:ext>
    </p:extLst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48FBF-5877-12B4-267C-EC4D791F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Xuất xứ thuần túy</a:t>
            </a:r>
            <a:br>
              <a:rPr lang="en-US" dirty="0"/>
            </a:br>
            <a:r>
              <a:rPr lang="en-US" dirty="0"/>
              <a:t>------------------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6DEA9-7A97-CC1D-40B9-0D3D43630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 </a:t>
            </a:r>
          </a:p>
          <a:p>
            <a:pPr marL="0" indent="0" algn="ctr">
              <a:buNone/>
            </a:pPr>
            <a:r>
              <a:rPr lang="en-US" sz="2000" dirty="0"/>
              <a:t>(VJEPA-AJCEP)</a:t>
            </a:r>
          </a:p>
          <a:p>
            <a:pPr marL="0" indent="0">
              <a:buNone/>
            </a:pPr>
            <a:r>
              <a:rPr lang="en-US" sz="2000" dirty="0"/>
              <a:t>			     Sinh ra và nuôi dưỡng</a:t>
            </a:r>
          </a:p>
          <a:p>
            <a:pPr marL="0" indent="0">
              <a:buNone/>
            </a:pPr>
            <a:r>
              <a:rPr lang="en-US" sz="2000" dirty="0"/>
              <a:t>                    Thủy sản      -----------------------------------------</a:t>
            </a:r>
          </a:p>
          <a:p>
            <a:pPr marL="0" indent="0">
              <a:buNone/>
            </a:pPr>
            <a:r>
              <a:rPr lang="en-US" sz="2000" dirty="0"/>
              <a:t>			     Sinh ra hoặc nuôi dưỡng</a:t>
            </a:r>
          </a:p>
          <a:p>
            <a:pPr marL="0" indent="0">
              <a:buNone/>
            </a:pPr>
            <a:r>
              <a:rPr lang="en-US" sz="2000" dirty="0"/>
              <a:t>		 	      (EVFTA - FTA khác)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C00E6-4CF0-859E-1038-892D2F28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65276"/>
      </p:ext>
    </p:extLst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D502-36F9-92C5-1B05-99204C4B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b="0" dirty="0">
                <a:effectLst/>
              </a:rPr>
            </a:br>
            <a:r>
              <a:rPr lang="en-US" sz="2800" dirty="0">
                <a:effectLst/>
              </a:rPr>
              <a:t>Tiêu chí “PE”</a:t>
            </a:r>
            <a:br>
              <a:rPr lang="en-US" sz="2800" dirty="0">
                <a:effectLst/>
              </a:rPr>
            </a:br>
            <a:r>
              <a:rPr lang="en-US" sz="2800" b="0" dirty="0">
                <a:effectLst/>
              </a:rPr>
              <a:t>---------------</a:t>
            </a:r>
            <a:endParaRPr lang="en-US" sz="3600" b="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F1424-E6BF-AD5B-C059-E4DAB011E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14550"/>
            <a:ext cx="8555731" cy="2628900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b="0" dirty="0">
                <a:effectLst/>
              </a:rPr>
              <a:t>Toàn bộ nguyên liệu phải có XUẤT XỨ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0" dirty="0">
                <a:effectLst/>
              </a:rPr>
              <a:t>Sản xuất tại một hoặc nhiều nước thành viên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DB0BE-9C01-AD71-374F-FEAA8778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30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" name="Google Shape;722;p7"/>
          <p:cNvGraphicFramePr/>
          <p:nvPr>
            <p:extLst>
              <p:ext uri="{D42A27DB-BD31-4B8C-83A1-F6EECF244321}">
                <p14:modId xmlns:p14="http://schemas.microsoft.com/office/powerpoint/2010/main" val="2480912634"/>
              </p:ext>
            </p:extLst>
          </p:nvPr>
        </p:nvGraphicFramePr>
        <p:xfrm>
          <a:off x="1812802" y="3771901"/>
          <a:ext cx="5772150" cy="137934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74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69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3439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0C0C0C"/>
                          </a:solidFill>
                        </a:rPr>
                        <a:t>Trị giá</a:t>
                      </a:r>
                      <a:endParaRPr sz="1200" u="none" strike="noStrike" cap="none" dirty="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rgbClr val="0C0C0C"/>
                          </a:solidFill>
                        </a:rPr>
                        <a:t>Ng.liệu</a:t>
                      </a:r>
                      <a:endParaRPr sz="1200" u="none" strike="noStrike" cap="none" dirty="0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0A0AFE"/>
                          </a:solidFill>
                        </a:rPr>
                        <a:t>có</a:t>
                      </a:r>
                      <a:r>
                        <a:rPr lang="en-US" sz="1200" u="none" strike="noStrike" cap="none" dirty="0">
                          <a:solidFill>
                            <a:srgbClr val="0C0C0C"/>
                          </a:solidFill>
                        </a:rPr>
                        <a:t> xuất xứ </a:t>
                      </a:r>
                      <a:endParaRPr sz="1200" u="none" strike="noStrike" cap="none" dirty="0">
                        <a:solidFill>
                          <a:srgbClr val="009900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+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Chi phí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nhân công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trực tiếp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+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Chi phí phân bổ trực tiếp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+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Chi phí khác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+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Lợi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nhuận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x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100%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50">
                <a:tc gridSpan="9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0C0C0C"/>
                          </a:solidFill>
                        </a:rPr>
                        <a:t>Trị giá </a:t>
                      </a:r>
                      <a:r>
                        <a:rPr lang="en-US" sz="1200" b="1" u="none" strike="noStrike" cap="none" dirty="0">
                          <a:solidFill>
                            <a:srgbClr val="0A0AFE"/>
                          </a:solidFill>
                        </a:rPr>
                        <a:t>FOB</a:t>
                      </a:r>
                      <a:endParaRPr sz="800" dirty="0"/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3" name="Google Shape;723;p7"/>
          <p:cNvSpPr txBox="1">
            <a:spLocks noGrp="1"/>
          </p:cNvSpPr>
          <p:nvPr>
            <p:ph type="title"/>
          </p:nvPr>
        </p:nvSpPr>
        <p:spPr>
          <a:xfrm>
            <a:off x="1371599" y="869157"/>
            <a:ext cx="6416799" cy="67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>
                <a:solidFill>
                  <a:srgbClr val="000099"/>
                </a:solidFill>
              </a:rPr>
              <a:t>Cách tính hàm lượng giá trị khu vực RVC</a:t>
            </a:r>
            <a:endParaRPr>
              <a:solidFill>
                <a:srgbClr val="000099"/>
              </a:solidFill>
            </a:endParaRPr>
          </a:p>
        </p:txBody>
      </p:sp>
      <p:sp>
        <p:nvSpPr>
          <p:cNvPr id="724" name="Google Shape;724;p7"/>
          <p:cNvSpPr txBox="1">
            <a:spLocks noGrp="1"/>
          </p:cNvSpPr>
          <p:nvPr>
            <p:ph type="sldNum" idx="4294967295"/>
          </p:nvPr>
        </p:nvSpPr>
        <p:spPr>
          <a:xfrm>
            <a:off x="6057901" y="4800601"/>
            <a:ext cx="1730498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 eaLnBrk="1" fontAlgn="auto" hangingPunct="1">
              <a:buClr>
                <a:srgbClr val="000000"/>
              </a:buClr>
            </a:pPr>
            <a:fld id="{00000000-1234-1234-1234-123412341234}" type="slidenum">
              <a:rPr lang="en-US" kern="0"/>
              <a:pPr defTabSz="685800" eaLnBrk="1" fontAlgn="auto" hangingPunct="1">
                <a:buClr>
                  <a:srgbClr val="000000"/>
                </a:buClr>
              </a:pPr>
              <a:t>24</a:t>
            </a:fld>
            <a:endParaRPr kern="0"/>
          </a:p>
        </p:txBody>
      </p:sp>
      <p:graphicFrame>
        <p:nvGraphicFramePr>
          <p:cNvPr id="725" name="Google Shape;725;p7"/>
          <p:cNvGraphicFramePr/>
          <p:nvPr>
            <p:extLst>
              <p:ext uri="{D42A27DB-BD31-4B8C-83A1-F6EECF244321}">
                <p14:modId xmlns:p14="http://schemas.microsoft.com/office/powerpoint/2010/main" val="2609640539"/>
              </p:ext>
            </p:extLst>
          </p:nvPr>
        </p:nvGraphicFramePr>
        <p:xfrm>
          <a:off x="1828799" y="2114551"/>
          <a:ext cx="5029200" cy="9495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0C0C0C"/>
                          </a:solidFill>
                        </a:rPr>
                        <a:t>Trị giá </a:t>
                      </a:r>
                      <a:r>
                        <a:rPr lang="en-US" sz="1200" u="none" strike="noStrike" cap="none" dirty="0">
                          <a:solidFill>
                            <a:srgbClr val="0A0AFE"/>
                          </a:solidFill>
                        </a:rPr>
                        <a:t>FOB</a:t>
                      </a:r>
                      <a:r>
                        <a:rPr lang="en-US" sz="1200" u="none" strike="noStrike" cap="none" dirty="0">
                          <a:solidFill>
                            <a:srgbClr val="0C0C0C"/>
                          </a:solidFill>
                        </a:rPr>
                        <a:t> – Trị giá </a:t>
                      </a:r>
                      <a:r>
                        <a:rPr lang="en-US" sz="1200" u="none" strike="noStrike" cap="none" dirty="0" err="1">
                          <a:solidFill>
                            <a:srgbClr val="0C0C0C"/>
                          </a:solidFill>
                        </a:rPr>
                        <a:t>ng.liệu</a:t>
                      </a:r>
                      <a:r>
                        <a:rPr lang="en-US" sz="1200" u="none" strike="noStrike" cap="none" dirty="0">
                          <a:solidFill>
                            <a:srgbClr val="0C0C0C"/>
                          </a:solidFill>
                        </a:rPr>
                        <a:t> </a:t>
                      </a:r>
                      <a:r>
                        <a:rPr lang="en-US" sz="1200" u="none" strike="noStrike" cap="none" dirty="0">
                          <a:solidFill>
                            <a:srgbClr val="FF0000"/>
                          </a:solidFill>
                        </a:rPr>
                        <a:t>không </a:t>
                      </a:r>
                      <a:r>
                        <a:rPr lang="en-US" sz="1200" u="none" strike="noStrike" cap="none" dirty="0">
                          <a:solidFill>
                            <a:srgbClr val="0C0C0C"/>
                          </a:solidFill>
                        </a:rPr>
                        <a:t>có xuất xứ </a:t>
                      </a:r>
                      <a:endParaRPr sz="1200" u="none" strike="noStrike" cap="none" dirty="0">
                        <a:solidFill>
                          <a:srgbClr val="009900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x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rgbClr val="0C0C0C"/>
                          </a:solidFill>
                        </a:rPr>
                        <a:t>100%</a:t>
                      </a:r>
                      <a:endParaRPr sz="1200" u="none" strike="noStrike" cap="none">
                        <a:solidFill>
                          <a:srgbClr val="0C0C0C"/>
                        </a:solidFill>
                      </a:endParaRPr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0C0C0C"/>
                          </a:solidFill>
                        </a:rPr>
                        <a:t>Trị giá </a:t>
                      </a:r>
                      <a:r>
                        <a:rPr lang="en-US" sz="1200" b="1" u="none" strike="noStrike" cap="none" dirty="0">
                          <a:solidFill>
                            <a:srgbClr val="0A0AFE"/>
                          </a:solidFill>
                        </a:rPr>
                        <a:t>FOB</a:t>
                      </a:r>
                      <a:endParaRPr sz="800" dirty="0"/>
                    </a:p>
                  </a:txBody>
                  <a:tcPr marL="68588" marR="68588" marT="34294" marB="34294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6" name="Google Shape;726;p7"/>
          <p:cNvSpPr txBox="1">
            <a:spLocks noGrp="1"/>
          </p:cNvSpPr>
          <p:nvPr>
            <p:ph type="body" idx="1"/>
          </p:nvPr>
        </p:nvSpPr>
        <p:spPr>
          <a:xfrm>
            <a:off x="1355602" y="1657350"/>
            <a:ext cx="624534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28625" indent="-428625">
              <a:spcBef>
                <a:spcPts val="0"/>
              </a:spcBef>
            </a:pPr>
            <a:r>
              <a:rPr lang="en-US" sz="2500" b="0" dirty="0">
                <a:latin typeface="Times New Roman"/>
                <a:ea typeface="Times New Roman"/>
                <a:cs typeface="Times New Roman"/>
                <a:sym typeface="Times New Roman"/>
              </a:rPr>
              <a:t>Công thức gián tiếp</a:t>
            </a:r>
            <a:endParaRPr sz="2500" b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7" name="Google Shape;727;p7"/>
          <p:cNvSpPr txBox="1"/>
          <p:nvPr/>
        </p:nvSpPr>
        <p:spPr>
          <a:xfrm>
            <a:off x="1355601" y="3222381"/>
            <a:ext cx="624534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28625" indent="-428625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</a:pPr>
            <a:r>
              <a:rPr lang="en-US" sz="25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 thức trực tiếp</a:t>
            </a:r>
            <a:endParaRPr sz="25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4787"/>
            <a:ext cx="5829300" cy="70961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8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 CHÍ XUẤT XỨ</a:t>
            </a:r>
            <a:br>
              <a:rPr lang="en-US" sz="18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 ĐỔI MÃ SỐ HÀNG HÓA (CTC)</a:t>
            </a:r>
            <a:endParaRPr lang="en-US" sz="1875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0180" y="628650"/>
            <a:ext cx="6217920" cy="819150"/>
          </a:xfrm>
          <a:prstGeom prst="rect">
            <a:avLst/>
          </a:prstGeom>
        </p:spPr>
        <p:txBody>
          <a:bodyPr bIns="68580" anchor="b" anchorCtr="0">
            <a:noAutofit/>
          </a:bodyPr>
          <a:lstStyle/>
          <a:p>
            <a:pPr algn="ctr" defTabSz="685800" eaLnBrk="1" fontAlgn="auto" hangingPunct="1">
              <a:spcAft>
                <a:spcPts val="0"/>
              </a:spcAft>
              <a:defRPr/>
            </a:pPr>
            <a:endParaRPr lang="en-US" sz="1875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03477-8407-5746-C4B4-87EB73D7C158}"/>
              </a:ext>
            </a:extLst>
          </p:cNvPr>
          <p:cNvSpPr txBox="1"/>
          <p:nvPr/>
        </p:nvSpPr>
        <p:spPr>
          <a:xfrm>
            <a:off x="1235482" y="3753708"/>
            <a:ext cx="1900394" cy="788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350" b="1" dirty="0">
              <a:highlight>
                <a:srgbClr val="FFFF00"/>
              </a:highligh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350" b="1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135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</a:t>
            </a:r>
            <a:r>
              <a:rPr lang="en-US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.08.90  =&gt; </a:t>
            </a:r>
            <a:r>
              <a:rPr lang="en-US" sz="1350" b="1" dirty="0"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135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.02.20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135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018F3-4985-4EB8-85E9-696FD4CD2197}"/>
              </a:ext>
            </a:extLst>
          </p:cNvPr>
          <p:cNvSpPr txBox="1"/>
          <p:nvPr/>
        </p:nvSpPr>
        <p:spPr>
          <a:xfrm>
            <a:off x="3429001" y="3543300"/>
            <a:ext cx="2165168" cy="1347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u="none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u="none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u="none" dirty="0">
                <a:latin typeface="Arial" panose="020B0604020202020204" pitchFamily="34" charset="0"/>
              </a:rPr>
              <a:t>52.</a:t>
            </a:r>
            <a:r>
              <a:rPr lang="vi-VN" sz="1200" b="1" u="none" dirty="0">
                <a:solidFill>
                  <a:srgbClr val="FF0000"/>
                </a:solidFill>
                <a:highlight>
                  <a:srgbClr val="FFFF00"/>
                </a:highlight>
              </a:rPr>
              <a:t>01</a:t>
            </a:r>
            <a:r>
              <a:rPr lang="vi-VN" sz="1200" b="1" u="none" dirty="0"/>
              <a:t>.00</a:t>
            </a:r>
            <a:r>
              <a:rPr lang="en-US" sz="1200" b="1" u="none" dirty="0"/>
              <a:t>   =&gt;    </a:t>
            </a:r>
            <a:r>
              <a:rPr lang="en-US" sz="1200" b="1" u="none" dirty="0">
                <a:latin typeface="Arial" panose="020B0604020202020204" pitchFamily="34" charset="0"/>
              </a:rPr>
              <a:t>52.</a:t>
            </a:r>
            <a:r>
              <a:rPr lang="en-US" sz="1200" b="1" u="none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08</a:t>
            </a:r>
            <a:r>
              <a:rPr lang="en-US" sz="1200" b="1" u="none" dirty="0">
                <a:latin typeface="Arial" panose="020B0604020202020204" pitchFamily="34" charset="0"/>
              </a:rPr>
              <a:t>.</a:t>
            </a:r>
            <a:r>
              <a:rPr lang="vi-VN" sz="1200" b="1" u="none" dirty="0"/>
              <a:t>49 </a:t>
            </a:r>
            <a:endParaRPr lang="en-US" sz="1200" b="1" u="none" dirty="0"/>
          </a:p>
          <a:p>
            <a:pPr>
              <a:lnSpc>
                <a:spcPct val="115000"/>
              </a:lnSpc>
            </a:pPr>
            <a:endParaRPr lang="en-US" sz="12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vi-VN" sz="1200" u="none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200" u="sng" dirty="0"/>
              <a:t> </a:t>
            </a:r>
            <a:endParaRPr lang="en-US" sz="1200" u="none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7683F1-05F0-C22C-B6CE-A5D8A0CA5C8C}"/>
              </a:ext>
            </a:extLst>
          </p:cNvPr>
          <p:cNvSpPr txBox="1"/>
          <p:nvPr/>
        </p:nvSpPr>
        <p:spPr>
          <a:xfrm>
            <a:off x="5715000" y="3861303"/>
            <a:ext cx="2165169" cy="581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vi-VN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44</a:t>
            </a:r>
            <a:r>
              <a:rPr lang="en-US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r>
              <a:rPr lang="vi-VN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01.</a:t>
            </a:r>
            <a:r>
              <a:rPr lang="vi-VN" sz="135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</a:t>
            </a:r>
            <a:r>
              <a:rPr lang="vi-VN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=&gt;   </a:t>
            </a:r>
            <a:r>
              <a:rPr lang="vi-VN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44</a:t>
            </a:r>
            <a:r>
              <a:rPr lang="en-US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r>
              <a:rPr lang="vi-VN" sz="135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01.</a:t>
            </a:r>
            <a:r>
              <a:rPr lang="en-US" sz="135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31</a:t>
            </a:r>
            <a:r>
              <a:rPr lang="vi-VN" sz="135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9713" y="2718302"/>
            <a:ext cx="1771650" cy="7887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75" b="1" dirty="0"/>
              <a:t>CC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9000" y="2718302"/>
            <a:ext cx="2000250" cy="767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75" b="1" dirty="0"/>
              <a:t>CTH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5000" y="2718303"/>
            <a:ext cx="2000250" cy="767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75" b="1" dirty="0"/>
              <a:t>CTSH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09569" y="1447800"/>
            <a:ext cx="2628900" cy="7181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CTC</a:t>
            </a:r>
          </a:p>
        </p:txBody>
      </p:sp>
      <p:cxnSp>
        <p:nvCxnSpPr>
          <p:cNvPr id="25" name="Straight Connector 24"/>
          <p:cNvCxnSpPr>
            <a:cxnSpLocks/>
            <a:stCxn id="19" idx="2"/>
          </p:cNvCxnSpPr>
          <p:nvPr/>
        </p:nvCxnSpPr>
        <p:spPr>
          <a:xfrm flipH="1">
            <a:off x="4423424" y="2165973"/>
            <a:ext cx="595" cy="18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D39ED-7C48-409A-B575-2CD7C95152C7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2235538" y="1929559"/>
            <a:ext cx="900338" cy="78874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EB5A56-78A5-72CC-4BBB-DB4CC025365E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5768067" y="1849438"/>
            <a:ext cx="947058" cy="86886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9C04ED-286E-4D25-E317-F5C39FD63EBC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>
          <a:xfrm>
            <a:off x="4424019" y="2165973"/>
            <a:ext cx="5106" cy="55232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5E0075-6CFA-A77F-F8A0-49E43E7AB559}"/>
              </a:ext>
            </a:extLst>
          </p:cNvPr>
          <p:cNvCxnSpPr/>
          <p:nvPr/>
        </p:nvCxnSpPr>
        <p:spPr>
          <a:xfrm>
            <a:off x="8991600" y="295275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E1CF-A3F5-9649-0BCC-83C37BCE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H</a:t>
            </a:r>
            <a:r>
              <a:rPr lang="vi-VN" sz="3400" dirty="0"/>
              <a:t>Ồ SƠ ĐỀ NGHỊ CẤP </a:t>
            </a:r>
            <a:r>
              <a:rPr lang="en-US" sz="3400" dirty="0"/>
              <a:t>C/O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5C52-25F2-F495-DF25-BE51B340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1800" b="0" dirty="0">
                <a:effectLst/>
              </a:rPr>
              <a:t>Đơn đề nghị </a:t>
            </a:r>
          </a:p>
          <a:p>
            <a:pPr>
              <a:buFont typeface="Wingdings" pitchFamily="2" charset="2"/>
              <a:buChar char="ü"/>
            </a:pPr>
            <a:r>
              <a:rPr lang="en-US" sz="1800" b="0" dirty="0">
                <a:effectLst/>
              </a:rPr>
              <a:t>Mẫu C/O</a:t>
            </a:r>
          </a:p>
          <a:p>
            <a:pPr>
              <a:buFont typeface="Wingdings" pitchFamily="2" charset="2"/>
              <a:buChar char="ü"/>
            </a:pPr>
            <a:r>
              <a:rPr lang="en-US" sz="1800" b="0" dirty="0">
                <a:effectLst/>
              </a:rPr>
              <a:t>Tờ khai hải quan xuất khẩu</a:t>
            </a:r>
          </a:p>
          <a:p>
            <a:pPr>
              <a:buFont typeface="Wingdings" pitchFamily="2" charset="2"/>
              <a:buChar char="ü"/>
            </a:pPr>
            <a:r>
              <a:rPr lang="en-US" sz="1800" b="0" dirty="0">
                <a:effectLst/>
              </a:rPr>
              <a:t>Hóa đơn thương mai</a:t>
            </a:r>
          </a:p>
          <a:p>
            <a:pPr>
              <a:buFont typeface="Wingdings" pitchFamily="2" charset="2"/>
              <a:buChar char="ü"/>
            </a:pPr>
            <a:r>
              <a:rPr lang="en-US" sz="1800" b="0" dirty="0">
                <a:effectLst/>
              </a:rPr>
              <a:t>Vận đơn hoặc chứng từ vận tải tương đương</a:t>
            </a:r>
          </a:p>
          <a:p>
            <a:pPr>
              <a:buFont typeface="Wingdings" pitchFamily="2" charset="2"/>
              <a:buChar char="ü"/>
            </a:pPr>
            <a:r>
              <a:rPr lang="en-US" sz="1800" b="0" dirty="0">
                <a:effectLst/>
              </a:rPr>
              <a:t>Quy trình sản xuất </a:t>
            </a:r>
          </a:p>
          <a:p>
            <a:pPr>
              <a:buFont typeface="Wingdings" pitchFamily="2" charset="2"/>
              <a:buChar char="ü"/>
            </a:pPr>
            <a:r>
              <a:rPr lang="en-US" sz="1800" b="0" dirty="0">
                <a:effectLst/>
              </a:rPr>
              <a:t>Bảng kê khai nguyên phụ liệu sản xuất sản phẩm xuất khẩu</a:t>
            </a:r>
          </a:p>
          <a:p>
            <a:pPr>
              <a:buFont typeface="Wingdings" pitchFamily="2" charset="2"/>
              <a:buChar char="ü"/>
            </a:pPr>
            <a:r>
              <a:rPr lang="en-US" sz="1800" b="0" dirty="0">
                <a:effectLst/>
              </a:rPr>
              <a:t>Bảng khai báo xuất xứ của nhà SX hoặc nhà cung cấp NPL trong nước</a:t>
            </a:r>
          </a:p>
          <a:p>
            <a:pPr>
              <a:buFont typeface="Wingdings" pitchFamily="2" charset="2"/>
              <a:buChar char="ü"/>
            </a:pPr>
            <a:r>
              <a:rPr lang="en-US" sz="1800" b="0" dirty="0">
                <a:effectLst/>
              </a:rPr>
              <a:t>Chứng từ cần thiết khác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B9556-C4A1-BF96-CE01-EAA2B465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32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5EC1-E038-33D4-BFBC-32385E8E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TRÁCH NHIỆM CỦA THƯƠNG NHÂN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BF3E3-B8E2-8BFB-991A-92F932499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610916"/>
            <a:ext cx="8555730" cy="313253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b="0" dirty="0">
                <a:effectLst/>
              </a:rPr>
              <a:t>Đăng ký Hồ sơ thương nhân</a:t>
            </a:r>
          </a:p>
          <a:p>
            <a:pPr>
              <a:buFont typeface="Wingdings" pitchFamily="2" charset="2"/>
              <a:buChar char="Ø"/>
            </a:pPr>
            <a:r>
              <a:rPr lang="en-US" sz="1800" b="0" dirty="0">
                <a:effectLst/>
              </a:rPr>
              <a:t>Nộp hồ sơ đề nghị cấp C/O</a:t>
            </a:r>
          </a:p>
          <a:p>
            <a:pPr>
              <a:buFont typeface="Wingdings" pitchFamily="2" charset="2"/>
              <a:buChar char="Ø"/>
            </a:pPr>
            <a:r>
              <a:rPr lang="en-US" sz="1800" b="0" dirty="0">
                <a:effectLst/>
              </a:rPr>
              <a:t>Chứng minh hàng hóa cấp C/O đáp ứng các quy định về xuất xứ hàng hóa</a:t>
            </a:r>
          </a:p>
          <a:p>
            <a:pPr>
              <a:buFont typeface="Wingdings" pitchFamily="2" charset="2"/>
              <a:buChar char="Ø"/>
            </a:pPr>
            <a:r>
              <a:rPr lang="en-US" sz="1800" b="0" dirty="0">
                <a:effectLst/>
              </a:rPr>
              <a:t>Chịu trách nhiệm trước pháp luật về tính chính xác, trung thực đối với thông tin </a:t>
            </a:r>
            <a:r>
              <a:rPr lang="en-US" sz="1800" b="0" dirty="0" err="1">
                <a:effectLst/>
              </a:rPr>
              <a:t>khai</a:t>
            </a:r>
            <a:r>
              <a:rPr lang="en-US" sz="1800" b="0" dirty="0">
                <a:effectLst/>
              </a:rPr>
              <a:t> báo</a:t>
            </a:r>
          </a:p>
          <a:p>
            <a:pPr>
              <a:buFont typeface="Wingdings" pitchFamily="2" charset="2"/>
              <a:buChar char="Ø"/>
            </a:pPr>
            <a:r>
              <a:rPr lang="en-US" sz="1800" b="0" dirty="0">
                <a:effectLst/>
              </a:rPr>
              <a:t>Có trách nhiệm làm việc với nhà sản xuất hàng hóa để yêu cầu kê khai xuất xứ &amp; cung cấp chứng từ chứng minh xuất xứ hàng hóa</a:t>
            </a:r>
          </a:p>
          <a:p>
            <a:pPr>
              <a:buFont typeface="Wingdings" pitchFamily="2" charset="2"/>
              <a:buChar char="Ø"/>
            </a:pPr>
            <a:r>
              <a:rPr lang="en-US" sz="1800" b="0" dirty="0">
                <a:effectLst/>
              </a:rPr>
              <a:t>Lưu trữ hồ sơ</a:t>
            </a:r>
          </a:p>
          <a:p>
            <a:pPr>
              <a:buFont typeface="Wingdings" pitchFamily="2" charset="2"/>
              <a:buChar char="Ø"/>
            </a:pPr>
            <a:r>
              <a:rPr lang="en-US" sz="1800" b="0" dirty="0">
                <a:effectLst/>
              </a:rPr>
              <a:t>Thông báo kịp thời khi C/O đã được cấp bị từ chối</a:t>
            </a:r>
          </a:p>
          <a:p>
            <a:pPr>
              <a:buFont typeface="Wingdings" pitchFamily="2" charset="2"/>
              <a:buChar char="Ø"/>
            </a:pPr>
            <a:r>
              <a:rPr lang="en-US" sz="1800" b="0" dirty="0">
                <a:effectLst/>
              </a:rPr>
              <a:t>Cung cấp đầy đủ hồ sơ, chứng từ…liên quan đến công tác xác minh xuất xứ hàng hóa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DDA4-D312-F029-FD29-5ACC2BE2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09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XIN CHÂN THÀNH CÁM ƠN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Phòng Quản Lý Xuất Nhập Khẩu khu vực Thành phố Hồ Chí Minh</a:t>
            </a:r>
          </a:p>
          <a:p>
            <a:pPr marL="0" indent="0" algn="ctr">
              <a:buNone/>
            </a:pPr>
            <a:r>
              <a:rPr lang="en-US" sz="2400" dirty="0"/>
              <a:t>Cục Xuất Nhập Khẩu – Bộ Công Thương</a:t>
            </a:r>
          </a:p>
          <a:p>
            <a:pPr marL="0" indent="0" algn="ctr">
              <a:buNone/>
            </a:pPr>
            <a:r>
              <a:rPr lang="en-US" sz="2000" dirty="0"/>
              <a:t>12 Nguyễn Thị Minh Khai, </a:t>
            </a:r>
            <a:r>
              <a:rPr lang="en-US" sz="2000" dirty="0" err="1"/>
              <a:t>Dakao</a:t>
            </a:r>
            <a:r>
              <a:rPr lang="en-US" sz="2000" dirty="0"/>
              <a:t>, Quận 1, TP.HCM</a:t>
            </a:r>
          </a:p>
          <a:p>
            <a:pPr marL="0" indent="0" algn="ctr"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2"/>
              </a:rPr>
              <a:t>xnktphochiminh@moit.gov.vn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Tel: (+84) 28 39151431-38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799" y="590550"/>
            <a:ext cx="8555732" cy="1245395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en-US" sz="2800" dirty="0"/>
            </a:br>
            <a:r>
              <a:rPr lang="en-US" sz="2800" dirty="0"/>
              <a:t>2. C/O </a:t>
            </a:r>
            <a:r>
              <a:rPr lang="en-US" sz="2800" dirty="0" err="1"/>
              <a:t>ƯU</a:t>
            </a:r>
            <a:r>
              <a:rPr lang="en-US" sz="2800" dirty="0"/>
              <a:t> </a:t>
            </a:r>
            <a:r>
              <a:rPr lang="en-US" sz="2800" dirty="0" err="1"/>
              <a:t>ĐÃI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90749"/>
            <a:ext cx="2133600" cy="2106503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819400" y="1962150"/>
            <a:ext cx="6324600" cy="2971800"/>
          </a:xfrm>
        </p:spPr>
        <p:txBody>
          <a:bodyPr/>
          <a:lstStyle/>
          <a:p>
            <a:pPr marL="398463" indent="-398463">
              <a:spcBef>
                <a:spcPts val="1200"/>
              </a:spcBef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phương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96925" lvl="1" indent="-342900">
              <a:buFont typeface="Wingdings" pitchFamily="2" charset="2"/>
              <a:buChar char="Ø"/>
            </a:pPr>
            <a:r>
              <a:rPr lang="vi-VN" sz="1800" dirty="0">
                <a:latin typeface="+mj-lt"/>
              </a:rPr>
              <a:t>Hiệp định Đối tác Toàn diện và Tiến bộ xuyên Thái Bình Dương</a:t>
            </a:r>
            <a:r>
              <a:rPr lang="en-US" sz="1800" dirty="0">
                <a:latin typeface="+mj-lt"/>
              </a:rPr>
              <a:t> - </a:t>
            </a:r>
            <a:r>
              <a:rPr lang="en-US" sz="1800" dirty="0" err="1">
                <a:latin typeface="+mj-lt"/>
              </a:rPr>
              <a:t>CPTPP</a:t>
            </a:r>
            <a:endParaRPr lang="en-US" sz="1800" dirty="0">
              <a:latin typeface="+mj-lt"/>
            </a:endParaRPr>
          </a:p>
          <a:p>
            <a:pPr marL="796925" lvl="1" indent="-342900">
              <a:buFont typeface="Wingdings" pitchFamily="2" charset="2"/>
              <a:buChar char="Ø"/>
            </a:pPr>
            <a:r>
              <a:rPr lang="vi-VN" sz="1800" dirty="0">
                <a:latin typeface="+mj-lt"/>
              </a:rPr>
              <a:t>Hiệp định Đối tác Kinh tế Toàn diện Khu vực</a:t>
            </a:r>
            <a:r>
              <a:rPr lang="es-ES" sz="1800" dirty="0">
                <a:latin typeface="+mj-lt"/>
              </a:rPr>
              <a:t> – RCEP</a:t>
            </a:r>
          </a:p>
          <a:p>
            <a:pPr marL="454025" lvl="1" indent="0">
              <a:buNone/>
            </a:pPr>
            <a:endParaRPr lang="es-ES" sz="1800" dirty="0">
              <a:latin typeface="+mj-lt"/>
            </a:endParaRPr>
          </a:p>
          <a:p>
            <a:pPr marL="796925" lvl="1" indent="-342900"/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6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1" cy="9595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2. C/O ƯU ĐÃI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447800" y="1064867"/>
            <a:ext cx="6407978" cy="3779245"/>
          </a:xfrm>
        </p:spPr>
        <p:txBody>
          <a:bodyPr/>
          <a:lstStyle/>
          <a:p>
            <a:pPr marL="398463" indent="-398463">
              <a:spcBef>
                <a:spcPts val="12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phương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739775" lvl="1">
              <a:buFont typeface="Wingdings" pitchFamily="2" charset="2"/>
              <a:buChar char="Ø"/>
            </a:pPr>
            <a:r>
              <a:rPr lang="en-US" sz="1800" dirty="0" err="1">
                <a:latin typeface="+mj-lt"/>
              </a:rPr>
              <a:t>Việt</a:t>
            </a:r>
            <a:r>
              <a:rPr lang="en-US" sz="1800" dirty="0">
                <a:latin typeface="+mj-lt"/>
              </a:rPr>
              <a:t> Nam - </a:t>
            </a:r>
            <a:r>
              <a:rPr lang="en-US" sz="1800" dirty="0" err="1">
                <a:latin typeface="+mj-lt"/>
              </a:rPr>
              <a:t>Lào</a:t>
            </a:r>
            <a:r>
              <a:rPr lang="en-US" sz="1800" dirty="0">
                <a:latin typeface="+mj-lt"/>
              </a:rPr>
              <a:t> (S)</a:t>
            </a:r>
          </a:p>
          <a:p>
            <a:pPr marL="739775" lvl="1">
              <a:buFont typeface="Wingdings" pitchFamily="2" charset="2"/>
              <a:buChar char="Ø"/>
            </a:pPr>
            <a:r>
              <a:rPr lang="es-ES" sz="1800" dirty="0" err="1">
                <a:latin typeface="+mj-lt"/>
              </a:rPr>
              <a:t>Việt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Nam</a:t>
            </a:r>
            <a:r>
              <a:rPr lang="es-ES" sz="1800" dirty="0">
                <a:latin typeface="+mj-lt"/>
              </a:rPr>
              <a:t> - </a:t>
            </a:r>
            <a:r>
              <a:rPr lang="es-ES" sz="1800" dirty="0" err="1">
                <a:latin typeface="+mj-lt"/>
              </a:rPr>
              <a:t>Campuchia</a:t>
            </a:r>
            <a:r>
              <a:rPr lang="es-ES" sz="1800" dirty="0">
                <a:latin typeface="+mj-lt"/>
              </a:rPr>
              <a:t> (X)</a:t>
            </a:r>
            <a:endParaRPr lang="en-US" sz="1800" dirty="0">
              <a:latin typeface="+mj-lt"/>
            </a:endParaRPr>
          </a:p>
          <a:p>
            <a:pPr marL="739775" lvl="1">
              <a:buFont typeface="Wingdings" pitchFamily="2" charset="2"/>
              <a:buChar char="Ø"/>
            </a:pPr>
            <a:r>
              <a:rPr lang="es-ES" sz="1800" dirty="0" err="1">
                <a:latin typeface="+mj-lt"/>
              </a:rPr>
              <a:t>Việt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Nam</a:t>
            </a:r>
            <a:r>
              <a:rPr lang="es-ES" sz="1800" dirty="0">
                <a:latin typeface="+mj-lt"/>
              </a:rPr>
              <a:t> - </a:t>
            </a:r>
            <a:r>
              <a:rPr lang="es-ES" sz="1800" dirty="0" err="1">
                <a:latin typeface="+mj-lt"/>
              </a:rPr>
              <a:t>Nhật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Bản</a:t>
            </a:r>
            <a:r>
              <a:rPr lang="es-ES" sz="1800" dirty="0">
                <a:latin typeface="+mj-lt"/>
              </a:rPr>
              <a:t> (VJEPA - VJ)</a:t>
            </a:r>
            <a:endParaRPr lang="en-US" sz="1800" dirty="0">
              <a:latin typeface="+mj-lt"/>
            </a:endParaRPr>
          </a:p>
          <a:p>
            <a:pPr marL="739775" lvl="1">
              <a:buFont typeface="Wingdings" pitchFamily="2" charset="2"/>
              <a:buChar char="Ø"/>
            </a:pPr>
            <a:r>
              <a:rPr lang="en-US" sz="1800" dirty="0" err="1">
                <a:latin typeface="+mj-lt"/>
              </a:rPr>
              <a:t>Việt</a:t>
            </a:r>
            <a:r>
              <a:rPr lang="en-US" sz="1800" dirty="0">
                <a:latin typeface="+mj-lt"/>
              </a:rPr>
              <a:t> Nam - </a:t>
            </a:r>
            <a:r>
              <a:rPr lang="en-US" sz="1800" dirty="0" err="1">
                <a:latin typeface="+mj-lt"/>
              </a:rPr>
              <a:t>Hàn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Quốc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VKFTA</a:t>
            </a:r>
            <a:r>
              <a:rPr lang="en-US" sz="1800" dirty="0">
                <a:latin typeface="+mj-lt"/>
              </a:rPr>
              <a:t> - </a:t>
            </a:r>
            <a:r>
              <a:rPr lang="en-US" sz="1800" dirty="0" err="1">
                <a:latin typeface="+mj-lt"/>
              </a:rPr>
              <a:t>VK</a:t>
            </a:r>
            <a:r>
              <a:rPr lang="en-US" sz="1800" dirty="0">
                <a:latin typeface="+mj-lt"/>
              </a:rPr>
              <a:t>)</a:t>
            </a:r>
          </a:p>
          <a:p>
            <a:pPr marL="739775" lvl="1">
              <a:buFont typeface="Wingdings" pitchFamily="2" charset="2"/>
              <a:buChar char="Ø"/>
            </a:pPr>
            <a:r>
              <a:rPr lang="pl-PL" sz="1800" dirty="0">
                <a:latin typeface="+mj-lt"/>
              </a:rPr>
              <a:t>Việt Nam </a:t>
            </a:r>
            <a:r>
              <a:rPr lang="en-US" sz="1800" dirty="0">
                <a:latin typeface="+mj-lt"/>
              </a:rPr>
              <a:t>-</a:t>
            </a:r>
            <a:r>
              <a:rPr lang="pl-PL" sz="1800" dirty="0">
                <a:latin typeface="+mj-lt"/>
              </a:rPr>
              <a:t> Chile (</a:t>
            </a:r>
            <a:r>
              <a:rPr lang="en-US" sz="1800" dirty="0" err="1">
                <a:latin typeface="+mj-lt"/>
              </a:rPr>
              <a:t>VCFTA</a:t>
            </a:r>
            <a:r>
              <a:rPr lang="en-US" sz="1800" dirty="0">
                <a:latin typeface="+mj-lt"/>
              </a:rPr>
              <a:t> - </a:t>
            </a:r>
            <a:r>
              <a:rPr lang="pl-PL" sz="1800" dirty="0">
                <a:latin typeface="+mj-lt"/>
              </a:rPr>
              <a:t>VC)</a:t>
            </a:r>
            <a:endParaRPr lang="en-US" sz="1800" dirty="0">
              <a:latin typeface="+mj-lt"/>
            </a:endParaRPr>
          </a:p>
          <a:p>
            <a:pPr marL="739775" lvl="1">
              <a:buFont typeface="Wingdings" pitchFamily="2" charset="2"/>
              <a:buChar char="Ø"/>
            </a:pPr>
            <a:r>
              <a:rPr lang="es-ES" sz="1800" dirty="0" err="1">
                <a:latin typeface="+mj-lt"/>
              </a:rPr>
              <a:t>Việt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Nam</a:t>
            </a:r>
            <a:r>
              <a:rPr lang="es-ES" sz="1800" dirty="0">
                <a:latin typeface="+mj-lt"/>
              </a:rPr>
              <a:t> - </a:t>
            </a:r>
            <a:r>
              <a:rPr lang="es-ES" sz="1800" dirty="0" err="1">
                <a:latin typeface="+mj-lt"/>
              </a:rPr>
              <a:t>Liên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minh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Kinh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tế</a:t>
            </a:r>
            <a:r>
              <a:rPr lang="es-ES" sz="1800" dirty="0">
                <a:latin typeface="+mj-lt"/>
              </a:rPr>
              <a:t> Á </a:t>
            </a:r>
            <a:r>
              <a:rPr lang="es-ES" sz="1800" dirty="0" err="1">
                <a:latin typeface="+mj-lt"/>
              </a:rPr>
              <a:t>Âu</a:t>
            </a:r>
            <a:r>
              <a:rPr lang="es-ES" sz="1800" dirty="0">
                <a:latin typeface="+mj-lt"/>
              </a:rPr>
              <a:t> </a:t>
            </a:r>
            <a:r>
              <a:rPr lang="es-ES" sz="1400" dirty="0">
                <a:latin typeface="+mj-lt"/>
              </a:rPr>
              <a:t>(VN-EAEU FTA - EAV)</a:t>
            </a:r>
          </a:p>
          <a:p>
            <a:pPr marL="796925" lvl="1" indent="-342900">
              <a:buFont typeface="Wingdings" pitchFamily="2" charset="2"/>
              <a:buChar char="Ø"/>
            </a:pPr>
            <a:r>
              <a:rPr lang="en-US" sz="1800" dirty="0" err="1">
                <a:latin typeface="+mj-lt"/>
              </a:rPr>
              <a:t>Việt</a:t>
            </a:r>
            <a:r>
              <a:rPr lang="en-US" sz="1800" dirty="0">
                <a:latin typeface="+mj-lt"/>
              </a:rPr>
              <a:t> Nam - Cuba (VN-CU)</a:t>
            </a:r>
          </a:p>
          <a:p>
            <a:pPr marL="796925" lvl="1" indent="-342900">
              <a:buFont typeface="Wingdings" pitchFamily="2" charset="2"/>
              <a:buChar char="Ø"/>
            </a:pPr>
            <a:r>
              <a:rPr lang="es-ES" sz="1800" dirty="0" err="1">
                <a:latin typeface="+mj-lt"/>
              </a:rPr>
              <a:t>Việt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Nam</a:t>
            </a:r>
            <a:r>
              <a:rPr lang="es-ES" sz="1800" dirty="0">
                <a:latin typeface="+mj-lt"/>
              </a:rPr>
              <a:t> - </a:t>
            </a:r>
            <a:r>
              <a:rPr lang="es-ES" sz="1800" dirty="0" err="1">
                <a:latin typeface="+mj-lt"/>
              </a:rPr>
              <a:t>Liên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minh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Châu</a:t>
            </a:r>
            <a:r>
              <a:rPr lang="es-ES" sz="1800" dirty="0">
                <a:latin typeface="+mj-lt"/>
              </a:rPr>
              <a:t> </a:t>
            </a:r>
            <a:r>
              <a:rPr lang="es-ES" sz="1800" dirty="0" err="1">
                <a:latin typeface="+mj-lt"/>
              </a:rPr>
              <a:t>Âu</a:t>
            </a:r>
            <a:r>
              <a:rPr lang="es-ES" sz="1800" dirty="0">
                <a:latin typeface="+mj-lt"/>
              </a:rPr>
              <a:t> (EVFTA - EUR.1)</a:t>
            </a:r>
          </a:p>
          <a:p>
            <a:pPr marL="796925" lvl="1" indent="-342900">
              <a:buFont typeface="Wingdings" pitchFamily="2" charset="2"/>
              <a:buChar char="Ø"/>
            </a:pPr>
            <a:r>
              <a:rPr lang="vi-VN" sz="1800" dirty="0">
                <a:latin typeface="+mj-lt"/>
              </a:rPr>
              <a:t>Việt Nam - Vương quốc Anh</a:t>
            </a:r>
            <a:r>
              <a:rPr lang="es-ES" sz="1800" dirty="0">
                <a:latin typeface="+mj-lt"/>
              </a:rPr>
              <a:t> (UKVFTA - EUR.1 UK)</a:t>
            </a:r>
          </a:p>
          <a:p>
            <a:pPr marL="798513" lvl="1" indent="0">
              <a:buNone/>
            </a:pPr>
            <a:endParaRPr lang="es-ES" sz="1800" dirty="0">
              <a:latin typeface="+mj-lt"/>
            </a:endParaRPr>
          </a:p>
        </p:txBody>
      </p:sp>
      <p:pic>
        <p:nvPicPr>
          <p:cNvPr id="1026" name="Picture 2" descr="C:\Users\VUHUNG~1\AppData\Local\Temp\Rar$DRa0.843\vietnam-1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749" y="2319121"/>
            <a:ext cx="1090102" cy="10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UHUNG~1\AppData\Local\Temp\Rar$DRa0.502\cambodia-4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099" y="1824895"/>
            <a:ext cx="399011" cy="3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UHUNG~1\AppData\Local\Temp\Rar$DRa0.877\laos-4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494" y="1459793"/>
            <a:ext cx="399011" cy="3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UHUNG~1\AppData\Local\Temp\Rar$DRa0.678\japan-4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536" y="2132040"/>
            <a:ext cx="399011" cy="3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UHUNG~1\AppData\Local\Temp\Rar$DRa0.076\south_korea-4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911" y="2485413"/>
            <a:ext cx="399011" cy="3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UHUNG~1\AppData\Local\Temp\Rar$DRa0.164\chile-4.bmp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286" y="2821200"/>
            <a:ext cx="399011" cy="3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ThinhVH\Documents\Hội thảo\IMAGE\EAEU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219" y="3000662"/>
            <a:ext cx="663637" cy="4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UHUNG~1\AppData\Local\Temp\Rar$DRa0.754\cuba-4.bmp">
            <a:extLst>
              <a:ext uri="{FF2B5EF4-FFF2-40B4-BE49-F238E27FC236}">
                <a16:creationId xmlns:a16="http://schemas.microsoft.com/office/drawing/2014/main" id="{67F08038-99F7-8BCF-EEE4-2E2E311D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854" y="3515065"/>
            <a:ext cx="399011" cy="3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Vu Hung Thinh\Documents\Presentation\2022\Flags\flag-european-union-round-glossy-260nw-199109858.png">
            <a:extLst>
              <a:ext uri="{FF2B5EF4-FFF2-40B4-BE49-F238E27FC236}">
                <a16:creationId xmlns:a16="http://schemas.microsoft.com/office/drawing/2014/main" id="{0028583B-76C3-8734-5765-CE487550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09514" y="3882412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VUHUNG~1\AppData\Local\Temp\Rar$DRa0.727\britain-4.bmp">
            <a:extLst>
              <a:ext uri="{FF2B5EF4-FFF2-40B4-BE49-F238E27FC236}">
                <a16:creationId xmlns:a16="http://schemas.microsoft.com/office/drawing/2014/main" id="{F6358C6B-3EC0-C0BE-9A2A-6AFB585F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995" y="4248172"/>
            <a:ext cx="399011" cy="3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E140-ECB8-7E8B-1ECB-BA16C711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VĂN BẢN QUY PHẠM PHÁP LUẬT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E129C-D7ED-8B9C-5D12-DFE68983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b="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Nghị định 31/2018/NĐ-CP: </a:t>
            </a:r>
            <a:r>
              <a:rPr lang="vi-VN" sz="2500" b="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Quy định chi tiết Luật Quản lý ngoại thương về xuất xứ hàng hóa</a:t>
            </a:r>
            <a:endParaRPr lang="en-US" sz="2500" b="0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r>
              <a:rPr lang="en-US" sz="2500" b="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Thông tư 05/2018/TT-BCT: </a:t>
            </a:r>
            <a:r>
              <a:rPr lang="vi-VN" sz="2500" b="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Quy định về xuất xứ hàng hóa</a:t>
            </a:r>
            <a:r>
              <a:rPr lang="en-US" sz="2500" b="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.</a:t>
            </a:r>
          </a:p>
          <a:p>
            <a:r>
              <a:rPr lang="en-US" sz="2500" b="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Thông tư hướng dẫn thực hiện các FTA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3269E-7E90-62D6-E738-FF0392F8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2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2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FTA</a:t>
            </a:r>
            <a:endParaRPr lang="en-US" sz="3200" dirty="0"/>
          </a:p>
        </p:txBody>
      </p: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143250"/>
          </a:xfrm>
        </p:spPr>
        <p:txBody>
          <a:bodyPr/>
          <a:lstStyle/>
          <a:p>
            <a:pPr marL="571500" indent="-571500">
              <a:spcBef>
                <a:spcPts val="1200"/>
              </a:spcBef>
            </a:pPr>
            <a:r>
              <a:rPr lang="en-US" sz="2200" dirty="0" err="1">
                <a:effectLst/>
              </a:rPr>
              <a:t>Hiệp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định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ATIGA</a:t>
            </a:r>
            <a:r>
              <a:rPr lang="en-US" sz="2200" dirty="0">
                <a:effectLst/>
              </a:rPr>
              <a:t> (C/O </a:t>
            </a:r>
            <a:r>
              <a:rPr lang="en-US" sz="2200" dirty="0" err="1">
                <a:effectLst/>
              </a:rPr>
              <a:t>mẫu</a:t>
            </a:r>
            <a:r>
              <a:rPr lang="en-US" sz="2200" dirty="0">
                <a:effectLst/>
              </a:rPr>
              <a:t> D)</a:t>
            </a: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22/2016/TT-BCT</a:t>
            </a:r>
            <a:r>
              <a:rPr lang="en-US" sz="2000" b="0" dirty="0"/>
              <a:t> </a:t>
            </a:r>
            <a:r>
              <a:rPr lang="en-US" sz="2000" b="0" dirty="0" err="1"/>
              <a:t>ngày</a:t>
            </a:r>
            <a:r>
              <a:rPr lang="en-US" sz="2000" b="0" dirty="0"/>
              <a:t> </a:t>
            </a:r>
            <a:r>
              <a:rPr lang="vi-VN" sz="2000" b="0" dirty="0"/>
              <a:t>03</a:t>
            </a:r>
            <a:r>
              <a:rPr lang="en-US" sz="2000" b="0" dirty="0"/>
              <a:t>/</a:t>
            </a:r>
            <a:r>
              <a:rPr lang="vi-VN" sz="2000" b="0" dirty="0"/>
              <a:t>10</a:t>
            </a:r>
            <a:r>
              <a:rPr lang="en-US" sz="2000" b="0" dirty="0"/>
              <a:t>/</a:t>
            </a:r>
            <a:r>
              <a:rPr lang="vi-VN" sz="2000" b="0" dirty="0"/>
              <a:t>2016</a:t>
            </a:r>
            <a:r>
              <a:rPr lang="en-US" sz="2000" b="0" dirty="0"/>
              <a:t> (</a:t>
            </a:r>
            <a:r>
              <a:rPr lang="en-US" sz="2000" b="0" dirty="0" err="1"/>
              <a:t>ROO</a:t>
            </a:r>
            <a:r>
              <a:rPr lang="en-US" sz="2000" b="0" dirty="0"/>
              <a:t>)</a:t>
            </a: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</a:t>
            </a:r>
            <a:r>
              <a:rPr lang="en-US" sz="2000" b="0" dirty="0"/>
              <a:t>10</a:t>
            </a:r>
            <a:r>
              <a:rPr lang="vi-VN" sz="2000" b="0" dirty="0"/>
              <a:t>/201</a:t>
            </a:r>
            <a:r>
              <a:rPr lang="en-US" sz="2000" b="0" dirty="0"/>
              <a:t>9</a:t>
            </a:r>
            <a:r>
              <a:rPr lang="vi-VN" sz="2000" b="0" dirty="0"/>
              <a:t>/TT-BCT ngày </a:t>
            </a:r>
            <a:r>
              <a:rPr lang="en-US" sz="2000" b="0" dirty="0"/>
              <a:t>22</a:t>
            </a:r>
            <a:r>
              <a:rPr lang="vi-VN" sz="2000" b="0" dirty="0"/>
              <a:t>/0</a:t>
            </a:r>
            <a:r>
              <a:rPr lang="en-US" sz="2000" b="0" dirty="0"/>
              <a:t>7</a:t>
            </a:r>
            <a:r>
              <a:rPr lang="vi-VN" sz="2000" b="0" dirty="0"/>
              <a:t>/201</a:t>
            </a:r>
            <a:r>
              <a:rPr lang="en-US" sz="2000" b="0" dirty="0"/>
              <a:t>9</a:t>
            </a:r>
            <a:r>
              <a:rPr lang="vi-VN" sz="2000" b="0" dirty="0"/>
              <a:t> (</a:t>
            </a:r>
            <a:r>
              <a:rPr lang="en-US" sz="2000" b="0" dirty="0" err="1"/>
              <a:t>PSR</a:t>
            </a:r>
            <a:r>
              <a:rPr lang="en-US" sz="2000" b="0" dirty="0"/>
              <a:t>, </a:t>
            </a:r>
            <a:r>
              <a:rPr lang="en-US" sz="2000" b="0" dirty="0" err="1"/>
              <a:t>Danh</a:t>
            </a:r>
            <a:r>
              <a:rPr lang="en-US" sz="2000" b="0" dirty="0"/>
              <a:t> </a:t>
            </a:r>
            <a:r>
              <a:rPr lang="en-US" sz="2000" b="0" dirty="0" err="1"/>
              <a:t>mục</a:t>
            </a:r>
            <a:r>
              <a:rPr lang="en-US" sz="2000" b="0" dirty="0"/>
              <a:t> </a:t>
            </a:r>
            <a:r>
              <a:rPr lang="en-US" sz="2000" b="0" dirty="0" err="1"/>
              <a:t>dệt</a:t>
            </a:r>
            <a:r>
              <a:rPr lang="en-US" sz="2000" b="0" dirty="0"/>
              <a:t> may</a:t>
            </a:r>
            <a:r>
              <a:rPr lang="vi-VN" sz="2000" b="0" dirty="0"/>
              <a:t>)</a:t>
            </a:r>
            <a:endParaRPr lang="en-US" sz="2000" b="0" dirty="0"/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</a:t>
            </a:r>
            <a:r>
              <a:rPr lang="en-US" sz="2000" b="0" dirty="0"/>
              <a:t>25</a:t>
            </a:r>
            <a:r>
              <a:rPr lang="vi-VN" sz="2000" b="0" dirty="0"/>
              <a:t>/2019/TT-BCT ngày </a:t>
            </a:r>
            <a:r>
              <a:rPr lang="en-US" sz="2000" b="0" dirty="0"/>
              <a:t>14</a:t>
            </a:r>
            <a:r>
              <a:rPr lang="vi-VN" sz="2000" b="0" dirty="0"/>
              <a:t>/</a:t>
            </a:r>
            <a:r>
              <a:rPr lang="en-US" sz="2000" b="0" dirty="0"/>
              <a:t>11</a:t>
            </a:r>
            <a:r>
              <a:rPr lang="vi-VN" sz="2000" b="0" dirty="0"/>
              <a:t>/2019 (Danh mục </a:t>
            </a:r>
            <a:r>
              <a:rPr lang="en-US" sz="2000" b="0" dirty="0" err="1"/>
              <a:t>ITA</a:t>
            </a:r>
            <a:r>
              <a:rPr lang="vi-VN" sz="2000" b="0" dirty="0"/>
              <a:t>)</a:t>
            </a:r>
            <a:endParaRPr lang="en-US" sz="2000" b="0" dirty="0"/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19</a:t>
            </a:r>
            <a:r>
              <a:rPr lang="en-US" sz="2000" b="0" dirty="0"/>
              <a:t>/</a:t>
            </a:r>
            <a:r>
              <a:rPr lang="vi-VN" sz="2000" b="0" dirty="0"/>
              <a:t>2020</a:t>
            </a:r>
            <a:r>
              <a:rPr lang="en-US" sz="2000" b="0" dirty="0"/>
              <a:t>/</a:t>
            </a:r>
            <a:r>
              <a:rPr lang="vi-VN" sz="2000" b="0" dirty="0"/>
              <a:t>TT-BCT</a:t>
            </a:r>
            <a:r>
              <a:rPr lang="en-US" sz="2000" b="0" dirty="0"/>
              <a:t> </a:t>
            </a:r>
            <a:r>
              <a:rPr lang="en-US" sz="2000" b="0" dirty="0" err="1"/>
              <a:t>ngày</a:t>
            </a:r>
            <a:r>
              <a:rPr lang="en-US" sz="2000" b="0" dirty="0"/>
              <a:t> 14/08/</a:t>
            </a:r>
            <a:r>
              <a:rPr lang="vi-VN" sz="2000" b="0" dirty="0"/>
              <a:t>2020</a:t>
            </a:r>
            <a:r>
              <a:rPr lang="en-US" sz="2000" b="0" dirty="0"/>
              <a:t> (</a:t>
            </a:r>
            <a:r>
              <a:rPr lang="en-US" sz="2000" b="0" dirty="0" err="1"/>
              <a:t>AWSC</a:t>
            </a:r>
            <a:r>
              <a:rPr lang="en-US" sz="2000" b="0" dirty="0"/>
              <a:t>)</a:t>
            </a: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10</a:t>
            </a:r>
            <a:r>
              <a:rPr lang="en-US" sz="2000" b="0" dirty="0"/>
              <a:t>/</a:t>
            </a:r>
            <a:r>
              <a:rPr lang="vi-VN" sz="2000" b="0" dirty="0"/>
              <a:t>2022</a:t>
            </a:r>
            <a:r>
              <a:rPr lang="en-US" sz="2000" b="0" dirty="0"/>
              <a:t>/</a:t>
            </a:r>
            <a:r>
              <a:rPr lang="vi-VN" sz="2000" b="0" dirty="0"/>
              <a:t>TT-BCT</a:t>
            </a:r>
            <a:r>
              <a:rPr lang="en-US" sz="2000" b="0" dirty="0"/>
              <a:t> </a:t>
            </a:r>
            <a:r>
              <a:rPr lang="en-US" sz="2000" b="0" dirty="0" err="1"/>
              <a:t>ngày</a:t>
            </a:r>
            <a:r>
              <a:rPr lang="en-US" sz="2000" b="0" dirty="0"/>
              <a:t> 01/06/</a:t>
            </a:r>
            <a:r>
              <a:rPr lang="vi-VN" sz="2000" b="0" dirty="0"/>
              <a:t>2022</a:t>
            </a:r>
            <a:r>
              <a:rPr lang="en-US" sz="2000" b="0" dirty="0"/>
              <a:t> (</a:t>
            </a:r>
            <a:r>
              <a:rPr lang="en-US" sz="2000" b="0" dirty="0" err="1"/>
              <a:t>OCP</a:t>
            </a:r>
            <a:r>
              <a:rPr lang="en-US" sz="2000" b="0" dirty="0"/>
              <a:t>)</a:t>
            </a:r>
          </a:p>
          <a:p>
            <a:pPr marL="571500" indent="-571500">
              <a:spcBef>
                <a:spcPts val="1200"/>
              </a:spcBef>
            </a:pPr>
            <a:r>
              <a:rPr lang="en-US" sz="2200" dirty="0" err="1">
                <a:effectLst/>
              </a:rPr>
              <a:t>Hiệp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định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ACFTA</a:t>
            </a:r>
            <a:r>
              <a:rPr lang="en-US" sz="2200" dirty="0">
                <a:effectLst/>
              </a:rPr>
              <a:t> (C/O </a:t>
            </a:r>
            <a:r>
              <a:rPr lang="en-US" sz="2200" dirty="0" err="1">
                <a:effectLst/>
              </a:rPr>
              <a:t>mẫu</a:t>
            </a:r>
            <a:r>
              <a:rPr lang="en-US" sz="2200" dirty="0">
                <a:effectLst/>
              </a:rPr>
              <a:t> E)</a:t>
            </a: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12/2019/TT-BCT</a:t>
            </a:r>
            <a:r>
              <a:rPr lang="en-US" sz="2000" b="0" dirty="0"/>
              <a:t> </a:t>
            </a:r>
            <a:r>
              <a:rPr lang="en-US" sz="2000" b="0" dirty="0" err="1"/>
              <a:t>ngày</a:t>
            </a:r>
            <a:r>
              <a:rPr lang="en-US" sz="2000" b="0" dirty="0"/>
              <a:t> </a:t>
            </a:r>
            <a:r>
              <a:rPr lang="vi-VN" sz="2000" b="0" dirty="0"/>
              <a:t>30/07/2019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9132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2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FTA</a:t>
            </a:r>
            <a:endParaRPr lang="en-US" sz="3200" dirty="0"/>
          </a:p>
        </p:txBody>
      </p: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143250"/>
          </a:xfrm>
        </p:spPr>
        <p:txBody>
          <a:bodyPr/>
          <a:lstStyle/>
          <a:p>
            <a:pPr marL="571500" indent="-571500">
              <a:spcBef>
                <a:spcPts val="1200"/>
              </a:spcBef>
            </a:pPr>
            <a:r>
              <a:rPr lang="vi-VN" sz="1800" dirty="0">
                <a:effectLst/>
              </a:rPr>
              <a:t>Hiệp định AKFTA (C/O mẫu AK)</a:t>
            </a:r>
            <a:endParaRPr lang="en-US" sz="18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vi-VN" sz="1800" b="0" dirty="0"/>
              <a:t>Thông tư 20/2014/TT-BCT ngày 25/</a:t>
            </a:r>
            <a:r>
              <a:rPr lang="en-US" sz="1800" b="0" dirty="0"/>
              <a:t>0</a:t>
            </a:r>
            <a:r>
              <a:rPr lang="vi-VN" sz="1800" b="0" dirty="0"/>
              <a:t>6/2014</a:t>
            </a:r>
            <a:endParaRPr lang="en-US" sz="1800" b="0" dirty="0"/>
          </a:p>
          <a:p>
            <a:pPr marL="1028700" lvl="1" indent="-4540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vi-VN" sz="1800" b="0" dirty="0"/>
              <a:t>Thông tư 13/2019/TT-BCT ngày 31/07/2019</a:t>
            </a:r>
            <a:r>
              <a:rPr lang="en-US" sz="1800" b="0" dirty="0"/>
              <a:t> (</a:t>
            </a:r>
            <a:r>
              <a:rPr lang="en-US" sz="1800" b="0" dirty="0" err="1"/>
              <a:t>PSR</a:t>
            </a:r>
            <a:r>
              <a:rPr lang="en-US" sz="1800" b="0" dirty="0"/>
              <a:t> HS.2017)</a:t>
            </a:r>
          </a:p>
          <a:p>
            <a:pPr marL="571500" indent="-571500">
              <a:spcBef>
                <a:spcPts val="1200"/>
              </a:spcBef>
            </a:pPr>
            <a:r>
              <a:rPr lang="vi-VN" sz="1800" dirty="0">
                <a:effectLst/>
              </a:rPr>
              <a:t>Hiệp định AJCEP (C/O mẫu AJ)</a:t>
            </a:r>
            <a:endParaRPr lang="en-US" sz="18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vi-VN" sz="1800" b="0" dirty="0"/>
              <a:t>Quyết định 44/2008/QĐ-BCT ngày 08/12/2008</a:t>
            </a:r>
            <a:endParaRPr lang="en-US" sz="1800" b="0" dirty="0"/>
          </a:p>
          <a:p>
            <a:pPr marL="1028700" lvl="1" indent="-4540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b="0" dirty="0"/>
              <a:t>Thông tu 37/2022/TT-BCT ngày 23/12/2022</a:t>
            </a:r>
          </a:p>
          <a:p>
            <a:pPr marL="571500" indent="-571500">
              <a:spcBef>
                <a:spcPts val="1200"/>
              </a:spcBef>
            </a:pPr>
            <a:r>
              <a:rPr lang="vi-VN" sz="1800" dirty="0">
                <a:effectLst/>
              </a:rPr>
              <a:t>Hiệp định AIFTA (C/O mẫu AI)</a:t>
            </a:r>
            <a:endParaRPr lang="en-US" sz="18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vi-VN" sz="1800" b="0" dirty="0"/>
              <a:t>Thông tư 15/2010/TT-BCT ngày 15/</a:t>
            </a:r>
            <a:r>
              <a:rPr lang="en-US" sz="1800" b="0" dirty="0"/>
              <a:t>0</a:t>
            </a:r>
            <a:r>
              <a:rPr lang="vi-VN" sz="1800" b="0" dirty="0"/>
              <a:t>4/2010</a:t>
            </a:r>
            <a:endParaRPr lang="en-US" sz="1800" b="0" dirty="0"/>
          </a:p>
          <a:p>
            <a:pPr marL="1028700" lvl="1" indent="-454025">
              <a:spcBef>
                <a:spcPts val="600"/>
              </a:spcBef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0557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2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FTA</a:t>
            </a:r>
            <a:endParaRPr lang="en-US" sz="3200" dirty="0"/>
          </a:p>
        </p:txBody>
      </p: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257550"/>
          </a:xfrm>
        </p:spPr>
        <p:txBody>
          <a:bodyPr/>
          <a:lstStyle/>
          <a:p>
            <a:pPr marL="571500" indent="-571500">
              <a:spcBef>
                <a:spcPts val="1200"/>
              </a:spcBef>
            </a:pPr>
            <a:r>
              <a:rPr lang="vi-VN" sz="2200" dirty="0">
                <a:effectLst/>
              </a:rPr>
              <a:t>Hiệp định AANZFTA (C/O mẫu AANZ)</a:t>
            </a:r>
            <a:endParaRPr lang="en-US" sz="22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31/2015/TT-BCT ngày 24/</a:t>
            </a:r>
            <a:r>
              <a:rPr lang="en-US" sz="2000" b="0" dirty="0"/>
              <a:t>0</a:t>
            </a:r>
            <a:r>
              <a:rPr lang="vi-VN" sz="2000" b="0" dirty="0"/>
              <a:t>9/2015</a:t>
            </a:r>
            <a:endParaRPr lang="en-US" sz="2000" b="0" dirty="0"/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42/2018/TT-BCT ngày 12/11/2018</a:t>
            </a:r>
            <a:r>
              <a:rPr lang="en-US" sz="2000" b="0" dirty="0"/>
              <a:t> (</a:t>
            </a:r>
            <a:r>
              <a:rPr lang="en-US" sz="2000" b="0" dirty="0" err="1"/>
              <a:t>PSR</a:t>
            </a:r>
            <a:r>
              <a:rPr lang="en-US" sz="2000" b="0" dirty="0"/>
              <a:t> HS.2017)</a:t>
            </a: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07/2020/TT-BCT ngày 30/03/2020</a:t>
            </a:r>
            <a:endParaRPr lang="en-US" sz="2000" b="0" dirty="0"/>
          </a:p>
          <a:p>
            <a:pPr marL="571500" indent="-571500">
              <a:spcBef>
                <a:spcPts val="1200"/>
              </a:spcBef>
            </a:pPr>
            <a:r>
              <a:rPr lang="vi-VN" sz="2200" dirty="0">
                <a:effectLst/>
              </a:rPr>
              <a:t>Hiệp định AHKFTA (C/O mẫu AHK)</a:t>
            </a:r>
            <a:endParaRPr lang="en-US" sz="22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0" dirty="0" err="1"/>
              <a:t>Thông</a:t>
            </a:r>
            <a:r>
              <a:rPr lang="en-US" sz="2000" b="0" dirty="0"/>
              <a:t> </a:t>
            </a:r>
            <a:r>
              <a:rPr lang="en-US" sz="2000" b="0" dirty="0" err="1"/>
              <a:t>tư</a:t>
            </a:r>
            <a:r>
              <a:rPr lang="en-US" sz="2000" b="0" dirty="0"/>
              <a:t> </a:t>
            </a:r>
            <a:r>
              <a:rPr lang="vi-VN" sz="2000" b="0" dirty="0"/>
              <a:t>21/2019/TT-BCT ngày 08/11/2019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9057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BCB4-6948-4F4F-9FB7-B2A433FB3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799" y="590551"/>
            <a:ext cx="8555732" cy="99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 </a:t>
            </a:r>
            <a:r>
              <a:rPr lang="en-US" sz="3200" dirty="0" err="1"/>
              <a:t>hướng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FTA</a:t>
            </a:r>
            <a:endParaRPr lang="en-US" sz="3200" dirty="0"/>
          </a:p>
        </p:txBody>
      </p:sp>
      <p:sp>
        <p:nvSpPr>
          <p:cNvPr id="24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257550"/>
          </a:xfrm>
        </p:spPr>
        <p:txBody>
          <a:bodyPr/>
          <a:lstStyle/>
          <a:p>
            <a:pPr marL="571500" indent="-571500">
              <a:spcBef>
                <a:spcPts val="1200"/>
              </a:spcBef>
            </a:pPr>
            <a:r>
              <a:rPr lang="vi-VN" sz="2200" dirty="0">
                <a:effectLst/>
              </a:rPr>
              <a:t>Hiệp định </a:t>
            </a:r>
            <a:r>
              <a:rPr lang="en-US" sz="2200" dirty="0" err="1">
                <a:effectLst/>
              </a:rPr>
              <a:t>CPTPP</a:t>
            </a:r>
            <a:r>
              <a:rPr lang="en-US" sz="2200" dirty="0">
                <a:effectLst/>
              </a:rPr>
              <a:t> </a:t>
            </a:r>
            <a:r>
              <a:rPr lang="vi-VN" sz="2200" dirty="0">
                <a:effectLst/>
              </a:rPr>
              <a:t>(C/O mẫu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CPTPP</a:t>
            </a:r>
            <a:r>
              <a:rPr lang="vi-VN" sz="2200" dirty="0">
                <a:effectLst/>
              </a:rPr>
              <a:t>)</a:t>
            </a:r>
            <a:endParaRPr lang="en-US" sz="22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03/2019/TT-BCT ngày 22/01/2019</a:t>
            </a:r>
            <a:endParaRPr lang="en-US" sz="2000" b="0" dirty="0"/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06/2020/TT-BCT ngày 24/03/2020</a:t>
            </a:r>
            <a:endParaRPr lang="en-US" sz="2000" b="0" dirty="0"/>
          </a:p>
          <a:p>
            <a:pPr marL="571500" indent="-571500">
              <a:spcBef>
                <a:spcPts val="1200"/>
              </a:spcBef>
            </a:pPr>
            <a:r>
              <a:rPr lang="vi-VN" sz="2200" dirty="0">
                <a:effectLst/>
              </a:rPr>
              <a:t>Hiệp định </a:t>
            </a:r>
            <a:r>
              <a:rPr lang="en-US" sz="2200" dirty="0" err="1">
                <a:effectLst/>
              </a:rPr>
              <a:t>RCEP</a:t>
            </a:r>
            <a:r>
              <a:rPr lang="en-US" sz="2200" dirty="0">
                <a:effectLst/>
              </a:rPr>
              <a:t> </a:t>
            </a:r>
            <a:r>
              <a:rPr lang="vi-VN" sz="2200" dirty="0">
                <a:effectLst/>
              </a:rPr>
              <a:t>(C/O mẫu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RCEP</a:t>
            </a:r>
            <a:r>
              <a:rPr lang="vi-VN" sz="2200" dirty="0">
                <a:effectLst/>
              </a:rPr>
              <a:t>)</a:t>
            </a:r>
            <a:endParaRPr lang="en-US" sz="2200" dirty="0">
              <a:effectLst/>
            </a:endParaRPr>
          </a:p>
          <a:p>
            <a:pPr marL="1028700" lvl="1" indent="-454025">
              <a:spcBef>
                <a:spcPts val="600"/>
              </a:spcBef>
              <a:buFont typeface="Wingdings" pitchFamily="2" charset="2"/>
              <a:buChar char="Ø"/>
            </a:pPr>
            <a:r>
              <a:rPr lang="vi-VN" sz="2000" b="0" dirty="0"/>
              <a:t>Thông tư 05/2022/TT-BCT ngày 18/02/2022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7210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Global design template">
  <a:themeElements>
    <a:clrScheme name="Office Theme 4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BFDFFF"/>
      </a:hlink>
      <a:folHlink>
        <a:srgbClr val="99CCFF"/>
      </a:folHlink>
    </a:clrScheme>
    <a:fontScheme name="Office Theme">
      <a:majorFont>
        <a:latin typeface="Times New Roman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obal design template">
  <a:themeElements>
    <a:clrScheme name="Office Theme 4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BFDFFF"/>
      </a:hlink>
      <a:folHlink>
        <a:srgbClr val="99CCFF"/>
      </a:folHlink>
    </a:clrScheme>
    <a:fontScheme name="Office Theme">
      <a:majorFont>
        <a:latin typeface="Times New Roman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lobal design template">
  <a:themeElements>
    <a:clrScheme name="Office Theme 4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BFDFFF"/>
      </a:hlink>
      <a:folHlink>
        <a:srgbClr val="99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Global design template">
  <a:themeElements>
    <a:clrScheme name="Office Theme 4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BFDFFF"/>
      </a:hlink>
      <a:folHlink>
        <a:srgbClr val="99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design template</Template>
  <TotalTime>3814</TotalTime>
  <Words>1622</Words>
  <Application>Microsoft Office PowerPoint</Application>
  <PresentationFormat>On-screen Show (16:9)</PresentationFormat>
  <Paragraphs>233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Calibri</vt:lpstr>
      <vt:lpstr>Palatino Linotype</vt:lpstr>
      <vt:lpstr>Tahoma</vt:lpstr>
      <vt:lpstr>Times New Roman</vt:lpstr>
      <vt:lpstr>Wingdings</vt:lpstr>
      <vt:lpstr>Global design template</vt:lpstr>
      <vt:lpstr>1_Global design template</vt:lpstr>
      <vt:lpstr>2_Global design template</vt:lpstr>
      <vt:lpstr>3_Global design template</vt:lpstr>
      <vt:lpstr> QUY TẮC XUẤT XỨ VÀ THỦ TỤC CẤP GIẤY CHỨNG NHẬN XUẤT XỨ </vt:lpstr>
      <vt:lpstr>1. C/O KHÔNG ƯU ĐÃI 2. C/O ƯU ĐÃI</vt:lpstr>
      <vt:lpstr> 2. C/O ƯU ĐÃI</vt:lpstr>
      <vt:lpstr>2. C/O ƯU ĐÃI </vt:lpstr>
      <vt:lpstr>VĂN BẢN QUY PHẠM PHÁP LUẬT</vt:lpstr>
      <vt:lpstr>Thông tư hướng dẫn thực hiện các FTA</vt:lpstr>
      <vt:lpstr>Thông tư hướng dẫn thực hiện các FTA</vt:lpstr>
      <vt:lpstr>Thông tư hướng dẫn thực hiện các FTA</vt:lpstr>
      <vt:lpstr>Thông tư hướng dẫn thực hiện các FTA</vt:lpstr>
      <vt:lpstr>Thông tư hướng dẫn thực hiện các FTA</vt:lpstr>
      <vt:lpstr>Thông tư hướng dẫn thực hiện các FTA</vt:lpstr>
      <vt:lpstr>       Thông tư hướng dẫn thực hiện các FTA</vt:lpstr>
      <vt:lpstr>In C/O trên giấy A4</vt:lpstr>
      <vt:lpstr>Tra cứu C/O điện tử - Hệ thống eCoSys</vt:lpstr>
      <vt:lpstr>Tra cứu C/O điện tử - https://vnsw.gov.vn/</vt:lpstr>
      <vt:lpstr>Tra cứu C/O điện tử - https://vnsw.gov.vn/</vt:lpstr>
      <vt:lpstr> Tác dụng của C/O ------------</vt:lpstr>
      <vt:lpstr>Quyền lựa chọn Form của Doanh nghiệp</vt:lpstr>
      <vt:lpstr>  </vt:lpstr>
      <vt:lpstr>       Xuất xứ thuần túy – tiêu chí “WO”</vt:lpstr>
      <vt:lpstr>Xuất xứ thuần túy --------------</vt:lpstr>
      <vt:lpstr>  Xuất xứ thuần túy ------------------</vt:lpstr>
      <vt:lpstr> Tiêu chí “PE” ---------------</vt:lpstr>
      <vt:lpstr>Cách tính hàm lượng giá trị khu vực RVC</vt:lpstr>
      <vt:lpstr>  TIÊU CHÍ XUẤT XỨ CHUYỂN ĐỔI MÃ SỐ HÀNG HÓA (CTC)</vt:lpstr>
      <vt:lpstr>HỒ SƠ ĐỀ NGHỊ CẤP C/O</vt:lpstr>
      <vt:lpstr>TRÁCH NHIỆM CỦA THƯƠNG NHÂN</vt:lpstr>
      <vt:lpstr>XIN CHÂN THÀNH CÁM ƠN </vt:lpstr>
    </vt:vector>
  </TitlesOfParts>
  <Company>VINEXAD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Chau</dc:creator>
  <cp:lastModifiedBy>Nguyễn Trường Thi</cp:lastModifiedBy>
  <cp:revision>672</cp:revision>
  <cp:lastPrinted>2023-06-28T10:22:01Z</cp:lastPrinted>
  <dcterms:created xsi:type="dcterms:W3CDTF">2013-08-23T13:35:16Z</dcterms:created>
  <dcterms:modified xsi:type="dcterms:W3CDTF">2023-06-29T03:21:27Z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TC010690261033</vt:lpwstr>
  </property>
</Properties>
</file>